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E1"/>
    <a:srgbClr val="FF3399"/>
    <a:srgbClr val="FFDDDD"/>
    <a:srgbClr val="EEF7E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5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C0708-D59A-4E42-97BD-461107FEB96D}" type="datetimeFigureOut">
              <a:rPr kumimoji="1" lang="ja-JP" altLang="en-US" smtClean="0"/>
              <a:t>2022/8/9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98F39-BB97-4587-B670-0D4E6ACB73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003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98F39-BB97-4587-B670-0D4E6ACB731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167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223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299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80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80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844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944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479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916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5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4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211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95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991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945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304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98F39-BB97-4587-B670-0D4E6ACB731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098C6D-2DB4-A8D3-70D5-6DE8A14D2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1F0759F-0955-1B43-9F23-FD8F8079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F767A0-2850-DD35-5ACF-469AF4C3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954E-7588-40B6-BBA5-5C7B06854174}" type="datetimeFigureOut">
              <a:rPr kumimoji="1" lang="ja-JP" altLang="en-US" smtClean="0"/>
              <a:t>2022/8/9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F5B839-D5EF-F6DB-92E3-555862168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827563-F90E-8D76-A3ED-FB04860C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1464-154B-4F27-84F1-01C9B083A6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545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4AC045-7470-CBB4-13E1-3257300D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1A167A6-99B5-07EC-CC32-6A9717709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0ABB14-7530-3C69-AFF1-D8280A57E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954E-7588-40B6-BBA5-5C7B06854174}" type="datetimeFigureOut">
              <a:rPr kumimoji="1" lang="ja-JP" altLang="en-US" smtClean="0"/>
              <a:t>2022/8/9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1E0751-7EA2-DBE6-3F9C-28313B397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A2F377-99B7-75F6-CE0E-54EB66FB2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1464-154B-4F27-84F1-01C9B083A6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5823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424B99D-C789-8B69-1540-67C5E9140C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AC8487-52B8-7752-0918-FABA8D887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D8F8AE-2024-8D1A-750C-FC3ABC96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954E-7588-40B6-BBA5-5C7B06854174}" type="datetimeFigureOut">
              <a:rPr kumimoji="1" lang="ja-JP" altLang="en-US" smtClean="0"/>
              <a:t>2022/8/9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B6D1AF-2605-C215-E0B7-66F254DE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BD0F6C-6E33-3EF2-F979-4ACF78DD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1464-154B-4F27-84F1-01C9B083A6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337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C0CF7B-D86C-9303-955D-B7DFE976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93EEBD-B72A-D2DD-EAF0-F5E098078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4ACA51-65AC-22CC-DAA7-519702E18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954E-7588-40B6-BBA5-5C7B06854174}" type="datetimeFigureOut">
              <a:rPr kumimoji="1" lang="ja-JP" altLang="en-US" smtClean="0"/>
              <a:t>2022/8/9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3F0270-81D6-17BD-F814-CCF4F76D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E1567B-22E6-1DF6-417E-0225CBCE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1464-154B-4F27-84F1-01C9B083A6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383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FD1BF9-9FF4-F93F-229C-B4CC89D9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47B2AE9-4EA0-1936-EF0D-6DB0AECCE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D1D7F7A-13A9-32CD-4BCE-B749EA19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954E-7588-40B6-BBA5-5C7B06854174}" type="datetimeFigureOut">
              <a:rPr kumimoji="1" lang="ja-JP" altLang="en-US" smtClean="0"/>
              <a:t>2022/8/9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2977ED-72AD-393C-4FDC-38CF1685C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EC59DE-926E-9AE9-17A0-14A1951F3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1464-154B-4F27-84F1-01C9B083A6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7708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D74DA7-41B3-EDBA-5DEF-549F3321E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A16199-A32E-C8FE-B1BC-C1830675D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E90E926-7821-175D-7446-B4729420D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B88CE25-EB25-5C42-C4EB-F80EAF9FD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954E-7588-40B6-BBA5-5C7B06854174}" type="datetimeFigureOut">
              <a:rPr kumimoji="1" lang="ja-JP" altLang="en-US" smtClean="0"/>
              <a:t>2022/8/9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EB69DFC-5E56-EC60-9DFE-961815B5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862FB3-2753-D461-7768-32AB14103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1464-154B-4F27-84F1-01C9B083A6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130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3738F8-24FF-C052-1161-A98FA30B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F8B95B2-E906-656E-5A50-0942C7FFE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29D966F-0F53-1F63-F6DA-80CD81AFD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0C49073-4522-5AC6-AF8F-38B432314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339D825-88FB-FB0E-EED0-DCB118017E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334390E-B07E-8C34-6C4C-67F25D670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954E-7588-40B6-BBA5-5C7B06854174}" type="datetimeFigureOut">
              <a:rPr kumimoji="1" lang="ja-JP" altLang="en-US" smtClean="0"/>
              <a:t>2022/8/9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EEF23EF-A4C2-EA88-5E00-8DCB3A98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3AF8056-7DD5-22C0-A20D-0ABE7335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1464-154B-4F27-84F1-01C9B083A6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3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D589B4-3CA4-ACDD-56EA-360B797E5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E876EEE-D1B9-A29D-B78A-0274B3DDD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954E-7588-40B6-BBA5-5C7B06854174}" type="datetimeFigureOut">
              <a:rPr kumimoji="1" lang="ja-JP" altLang="en-US" smtClean="0"/>
              <a:t>2022/8/9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B39B7A-6625-668E-419A-2DF5920D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FE477CE-9817-2C26-7259-ADE37B107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1464-154B-4F27-84F1-01C9B083A6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953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00E04B8-D8B9-DA3C-A4C6-823DA153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954E-7588-40B6-BBA5-5C7B06854174}" type="datetimeFigureOut">
              <a:rPr kumimoji="1" lang="ja-JP" altLang="en-US" smtClean="0"/>
              <a:t>2022/8/9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FEA953E-D86B-79B0-4FC2-520530686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96D7C4-79F1-71DC-129B-A6198CFB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1464-154B-4F27-84F1-01C9B083A6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5695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E96D5A-0785-8E86-7842-9F2FC6799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D8043C-FD7D-22AD-A132-892DD9951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AF0F6DD-E384-54BE-9E16-21F2800E2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FDA6543-D1CB-EEB5-1E4A-3FBE885B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954E-7588-40B6-BBA5-5C7B06854174}" type="datetimeFigureOut">
              <a:rPr kumimoji="1" lang="ja-JP" altLang="en-US" smtClean="0"/>
              <a:t>2022/8/9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47DA6F7-725F-5257-563C-8860AEFB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C73A8EA-8B27-8ED3-0682-6F90DF25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1464-154B-4F27-84F1-01C9B083A6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2302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1D6D45-F180-5BCF-BBF2-1FA0B7FA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1CF90CA-69EE-C85C-C394-9A043A75F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5428E25-C9B1-B997-5411-3A7727AF8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9B10193-940B-003D-7447-B5BCFFCE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954E-7588-40B6-BBA5-5C7B06854174}" type="datetimeFigureOut">
              <a:rPr kumimoji="1" lang="ja-JP" altLang="en-US" smtClean="0"/>
              <a:t>2022/8/9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A7AA428-7A1F-F2D8-CF4C-17F11AB6B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B0E9C74-4423-9054-B595-669EB4D2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1464-154B-4F27-84F1-01C9B083A6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02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FB38634-E632-CAFF-7561-59FBD136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DC2C6B-9F94-BD90-B40C-99334F3AE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89400F-9D00-BC97-94A4-C0D1718B05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5954E-7588-40B6-BBA5-5C7B06854174}" type="datetimeFigureOut">
              <a:rPr kumimoji="1" lang="ja-JP" altLang="en-US" smtClean="0"/>
              <a:t>2022/8/9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13C4F7-52BD-8609-E4F4-4F4A1F6F9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13A36D4-2F5E-E68D-5704-42E7D7B75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1464-154B-4F27-84F1-01C9B083A6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62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スクロール: 縦 15">
            <a:extLst>
              <a:ext uri="{FF2B5EF4-FFF2-40B4-BE49-F238E27FC236}">
                <a16:creationId xmlns:a16="http://schemas.microsoft.com/office/drawing/2014/main" id="{85C496B4-2135-95F5-71AE-D768008D69C0}"/>
              </a:ext>
            </a:extLst>
          </p:cNvPr>
          <p:cNvSpPr/>
          <p:nvPr/>
        </p:nvSpPr>
        <p:spPr>
          <a:xfrm>
            <a:off x="1012724" y="294968"/>
            <a:ext cx="9478297" cy="5496232"/>
          </a:xfrm>
          <a:prstGeom prst="verticalScroll">
            <a:avLst>
              <a:gd name="adj" fmla="val 230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CF65171-DB50-6BFC-FA7C-855715282933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〇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 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×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　</a:t>
            </a:r>
            <a:r>
              <a:rPr kumimoji="1"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日直</a:t>
            </a:r>
            <a:r>
              <a:rPr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〇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×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△□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A5CA0442-3AD7-168B-75B1-EC40248906C3}"/>
              </a:ext>
            </a:extLst>
          </p:cNvPr>
          <p:cNvGrpSpPr/>
          <p:nvPr/>
        </p:nvGrpSpPr>
        <p:grpSpPr>
          <a:xfrm>
            <a:off x="1371602" y="678425"/>
            <a:ext cx="2920180" cy="2848982"/>
            <a:chOff x="1371602" y="678425"/>
            <a:chExt cx="2920180" cy="2848982"/>
          </a:xfrm>
        </p:grpSpPr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F627B108-E92D-2566-2FEC-285C8AD4DDC9}"/>
                </a:ext>
              </a:extLst>
            </p:cNvPr>
            <p:cNvSpPr/>
            <p:nvPr/>
          </p:nvSpPr>
          <p:spPr>
            <a:xfrm>
              <a:off x="1425677" y="678425"/>
              <a:ext cx="2802194" cy="2802194"/>
            </a:xfrm>
            <a:prstGeom prst="ellipse">
              <a:avLst/>
            </a:prstGeom>
            <a:solidFill>
              <a:srgbClr val="FFF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1250B9C-794A-BE2D-B2EF-844680A574D8}"/>
                </a:ext>
              </a:extLst>
            </p:cNvPr>
            <p:cNvSpPr txBox="1"/>
            <p:nvPr/>
          </p:nvSpPr>
          <p:spPr>
            <a:xfrm>
              <a:off x="1371602" y="2604077"/>
              <a:ext cx="2920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54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目配り</a:t>
              </a:r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DCC85C3-AF0D-D76C-CF62-BFF60A5E3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2155" y="1024808"/>
              <a:ext cx="2458067" cy="12930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CA77B9AC-589B-1838-57B1-56ED63EB468F}"/>
              </a:ext>
            </a:extLst>
          </p:cNvPr>
          <p:cNvGrpSpPr/>
          <p:nvPr/>
        </p:nvGrpSpPr>
        <p:grpSpPr>
          <a:xfrm>
            <a:off x="4350775" y="695631"/>
            <a:ext cx="2964430" cy="2830306"/>
            <a:chOff x="4350775" y="695631"/>
            <a:chExt cx="2964430" cy="2830306"/>
          </a:xfrm>
        </p:grpSpPr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08C08512-65F4-38A6-ECA5-62280FC9A167}"/>
                </a:ext>
              </a:extLst>
            </p:cNvPr>
            <p:cNvSpPr/>
            <p:nvPr/>
          </p:nvSpPr>
          <p:spPr>
            <a:xfrm>
              <a:off x="4350775" y="695631"/>
              <a:ext cx="2802194" cy="2802194"/>
            </a:xfrm>
            <a:prstGeom prst="ellipse">
              <a:avLst/>
            </a:prstGeom>
            <a:solidFill>
              <a:srgbClr val="EEF7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B821E2EB-B554-B770-1590-261C3F991098}"/>
                </a:ext>
              </a:extLst>
            </p:cNvPr>
            <p:cNvSpPr txBox="1"/>
            <p:nvPr/>
          </p:nvSpPr>
          <p:spPr>
            <a:xfrm>
              <a:off x="4395025" y="2602607"/>
              <a:ext cx="2920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54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気</a:t>
              </a:r>
              <a:r>
                <a:rPr kumimoji="1" lang="ja-JP" altLang="en-US" sz="54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配り</a:t>
              </a: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660D42A4-4DE8-3816-9CAE-6063C5FDF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1642" y="876225"/>
              <a:ext cx="1675134" cy="17868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6B17BE62-882F-0855-5F83-E071E8AF1AE2}"/>
              </a:ext>
            </a:extLst>
          </p:cNvPr>
          <p:cNvGrpSpPr/>
          <p:nvPr/>
        </p:nvGrpSpPr>
        <p:grpSpPr>
          <a:xfrm>
            <a:off x="7241470" y="678425"/>
            <a:ext cx="2920180" cy="2843101"/>
            <a:chOff x="7241470" y="678425"/>
            <a:chExt cx="2920180" cy="2843101"/>
          </a:xfrm>
        </p:grpSpPr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8567A4C4-5638-B33B-74DD-8ADABCE64184}"/>
                </a:ext>
              </a:extLst>
            </p:cNvPr>
            <p:cNvSpPr/>
            <p:nvPr/>
          </p:nvSpPr>
          <p:spPr>
            <a:xfrm>
              <a:off x="7275873" y="678425"/>
              <a:ext cx="2802194" cy="2802194"/>
            </a:xfrm>
            <a:prstGeom prst="ellipse">
              <a:avLst/>
            </a:prstGeom>
            <a:solidFill>
              <a:srgbClr val="FF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5E60CC5-8861-4243-5DDF-81D0AF952748}"/>
                </a:ext>
              </a:extLst>
            </p:cNvPr>
            <p:cNvSpPr txBox="1"/>
            <p:nvPr/>
          </p:nvSpPr>
          <p:spPr>
            <a:xfrm>
              <a:off x="7241470" y="2598196"/>
              <a:ext cx="2920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54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心配り</a:t>
              </a:r>
            </a:p>
          </p:txBody>
        </p: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0F670029-F614-E899-9FB9-021DF09B3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82665" y="846729"/>
              <a:ext cx="2042651" cy="18332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B0F24A9-983A-FCDE-72A2-77AD8D74B605}"/>
              </a:ext>
            </a:extLst>
          </p:cNvPr>
          <p:cNvSpPr txBox="1"/>
          <p:nvPr/>
        </p:nvSpPr>
        <p:spPr>
          <a:xfrm>
            <a:off x="1199536" y="3956060"/>
            <a:ext cx="9104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「３配り</a:t>
            </a:r>
            <a:r>
              <a:rPr kumimoji="1" lang="en-US" altLang="ja-JP" sz="24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24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思いやり</a:t>
            </a:r>
            <a:r>
              <a:rPr lang="ja-JP" altLang="en-US" sz="24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３要素</a:t>
            </a:r>
            <a:r>
              <a:rPr lang="en-US" altLang="ja-JP" sz="24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r>
              <a:rPr kumimoji="1" lang="ja-JP" altLang="en-US" sz="54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  <a:r>
              <a:rPr kumimoji="1"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について</a:t>
            </a:r>
            <a:endParaRPr kumimoji="1" lang="en-US" altLang="ja-JP" sz="5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学習を深めましょう！</a:t>
            </a:r>
            <a:endParaRPr kumimoji="1" lang="ja-JP" altLang="en-US" sz="5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37B8BAA7-E9B4-4B11-1D66-CDEE14AA74FB}"/>
              </a:ext>
            </a:extLst>
          </p:cNvPr>
          <p:cNvSpPr/>
          <p:nvPr/>
        </p:nvSpPr>
        <p:spPr>
          <a:xfrm>
            <a:off x="1071717" y="497556"/>
            <a:ext cx="513734" cy="51373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01F9CF12-9857-3457-8B73-DDD5ECF2D851}"/>
              </a:ext>
            </a:extLst>
          </p:cNvPr>
          <p:cNvSpPr/>
          <p:nvPr/>
        </p:nvSpPr>
        <p:spPr>
          <a:xfrm>
            <a:off x="9910298" y="494072"/>
            <a:ext cx="513734" cy="51373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4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/>
      <p:bldP spid="29" grpId="0" animBg="1"/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56562" y="350993"/>
            <a:ext cx="1136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３配り</a:t>
            </a:r>
            <a:r>
              <a:rPr lang="ja-JP" altLang="en-US" sz="54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は少し難しい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58BD41A-A0A8-55AE-4DAA-A121D7524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737" y="2150845"/>
            <a:ext cx="1416536" cy="191531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7BEAF99-9473-27DE-B6A1-D37CC3666992}"/>
              </a:ext>
            </a:extLst>
          </p:cNvPr>
          <p:cNvSpPr/>
          <p:nvPr/>
        </p:nvSpPr>
        <p:spPr>
          <a:xfrm>
            <a:off x="286822" y="1274323"/>
            <a:ext cx="3568348" cy="724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難しいポイント❶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3B51B6B-4A5A-36AE-E35A-4B6CD871A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64" y="2544624"/>
            <a:ext cx="1567009" cy="1337181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D4F79B6-56D0-B796-195F-53179F765874}"/>
              </a:ext>
            </a:extLst>
          </p:cNvPr>
          <p:cNvSpPr/>
          <p:nvPr/>
        </p:nvSpPr>
        <p:spPr>
          <a:xfrm>
            <a:off x="4024979" y="1276176"/>
            <a:ext cx="3568348" cy="724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難しいポイント❷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C7134BA-F9AE-3F52-1E6E-1572D75ACD62}"/>
              </a:ext>
            </a:extLst>
          </p:cNvPr>
          <p:cNvSpPr/>
          <p:nvPr/>
        </p:nvSpPr>
        <p:spPr>
          <a:xfrm>
            <a:off x="7756391" y="1276176"/>
            <a:ext cx="3568348" cy="724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難しいポイント❸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0BF83D-6C08-D2DF-09E3-44CBAABCA7B5}"/>
              </a:ext>
            </a:extLst>
          </p:cNvPr>
          <p:cNvCxnSpPr>
            <a:cxnSpLocks/>
          </p:cNvCxnSpPr>
          <p:nvPr/>
        </p:nvCxnSpPr>
        <p:spPr>
          <a:xfrm>
            <a:off x="3938096" y="1998482"/>
            <a:ext cx="0" cy="2743200"/>
          </a:xfrm>
          <a:prstGeom prst="line">
            <a:avLst/>
          </a:prstGeom>
          <a:ln w="5715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97976EC7-6405-F197-6EDB-D26E45874CF3}"/>
              </a:ext>
            </a:extLst>
          </p:cNvPr>
          <p:cNvCxnSpPr>
            <a:cxnSpLocks/>
          </p:cNvCxnSpPr>
          <p:nvPr/>
        </p:nvCxnSpPr>
        <p:spPr>
          <a:xfrm>
            <a:off x="7680538" y="1967845"/>
            <a:ext cx="0" cy="2743200"/>
          </a:xfrm>
          <a:prstGeom prst="line">
            <a:avLst/>
          </a:prstGeom>
          <a:ln w="5715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135843E-D8F2-3BF8-4327-DB553935B365}"/>
              </a:ext>
            </a:extLst>
          </p:cNvPr>
          <p:cNvSpPr txBox="1"/>
          <p:nvPr/>
        </p:nvSpPr>
        <p:spPr>
          <a:xfrm>
            <a:off x="13259" y="4074298"/>
            <a:ext cx="3957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「～してあげる」は、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優しさの押し売り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になることも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BD60EA9-5843-3257-7481-BFA386B630E0}"/>
              </a:ext>
            </a:extLst>
          </p:cNvPr>
          <p:cNvSpPr txBox="1"/>
          <p:nvPr/>
        </p:nvSpPr>
        <p:spPr>
          <a:xfrm>
            <a:off x="3826809" y="4075622"/>
            <a:ext cx="3957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しつこくしない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→余計なお世話になる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ACF3284-7264-9DA6-44B0-5D5D6EBDC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506" y="2089143"/>
            <a:ext cx="1512649" cy="183908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DAB85ED8-5160-E91E-DC75-338032FA3B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7152" y="2089143"/>
            <a:ext cx="1415585" cy="1744943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BF946CA-21D4-4FAA-10AD-6E836EFAC70C}"/>
              </a:ext>
            </a:extLst>
          </p:cNvPr>
          <p:cNvSpPr txBox="1"/>
          <p:nvPr/>
        </p:nvSpPr>
        <p:spPr>
          <a:xfrm>
            <a:off x="7562131" y="4055905"/>
            <a:ext cx="3957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さりげなく行う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のが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とても難しい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…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47FC86A-D0CD-D894-6696-F37FAD4818A6}"/>
              </a:ext>
            </a:extLst>
          </p:cNvPr>
          <p:cNvSpPr/>
          <p:nvPr/>
        </p:nvSpPr>
        <p:spPr>
          <a:xfrm>
            <a:off x="435079" y="4798456"/>
            <a:ext cx="10739511" cy="95224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相手が良くない状況になりそうなときに行動する！</a:t>
            </a:r>
            <a:endParaRPr kumimoji="1" lang="en-US" altLang="ja-JP" sz="2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en-US" altLang="ja-JP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お手伝いしましょうか？などの声かけで手伝ってほしいか確認</a:t>
            </a:r>
            <a:r>
              <a:rPr lang="en-US" altLang="ja-JP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endParaRPr kumimoji="1" lang="ja-JP" altLang="en-US" sz="2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422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 animBg="1"/>
      <p:bldP spid="27" grpId="0" animBg="1"/>
      <p:bldP spid="28" grpId="0" animBg="1"/>
      <p:bldP spid="36" grpId="0"/>
      <p:bldP spid="38" grpId="0"/>
      <p:bldP spid="39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337094-74BC-F7BF-336C-3FD27E76EF14}"/>
              </a:ext>
            </a:extLst>
          </p:cNvPr>
          <p:cNvSpPr/>
          <p:nvPr/>
        </p:nvSpPr>
        <p:spPr>
          <a:xfrm>
            <a:off x="650449" y="1246042"/>
            <a:ext cx="10454326" cy="45168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56562" y="350993"/>
            <a:ext cx="1136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こんなときあなたならどうする？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477F106-B543-5B92-366C-7A1A9D707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263" y="1565365"/>
            <a:ext cx="4157024" cy="393479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FB66E2-D655-E46A-642F-492BBEA0E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28" y="1670968"/>
            <a:ext cx="1345145" cy="1861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思考の吹き出し: 雲形 7">
            <a:extLst>
              <a:ext uri="{FF2B5EF4-FFF2-40B4-BE49-F238E27FC236}">
                <a16:creationId xmlns:a16="http://schemas.microsoft.com/office/drawing/2014/main" id="{4A223109-3BED-0D8E-4798-DE6628408864}"/>
              </a:ext>
            </a:extLst>
          </p:cNvPr>
          <p:cNvSpPr/>
          <p:nvPr/>
        </p:nvSpPr>
        <p:spPr>
          <a:xfrm>
            <a:off x="6636776" y="1791093"/>
            <a:ext cx="4157024" cy="1253765"/>
          </a:xfrm>
          <a:prstGeom prst="cloudCallout">
            <a:avLst>
              <a:gd name="adj1" fmla="val -48952"/>
              <a:gd name="adj2" fmla="val 3768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お年寄りが横断歩道を</a:t>
            </a:r>
            <a:endParaRPr kumimoji="1" lang="en-US" altLang="ja-JP" sz="20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渡ろうとしている</a:t>
            </a:r>
            <a:r>
              <a:rPr lang="en-US" altLang="ja-JP" sz="2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20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E6567B8-B4D8-0926-307B-2ED037646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800" y="2487187"/>
            <a:ext cx="3299994" cy="1883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933365A-9C9D-1998-D074-B6F2511979BA}"/>
              </a:ext>
            </a:extLst>
          </p:cNvPr>
          <p:cNvSpPr/>
          <p:nvPr/>
        </p:nvSpPr>
        <p:spPr>
          <a:xfrm>
            <a:off x="4131674" y="4849280"/>
            <a:ext cx="6602800" cy="7215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雰囲気で振る舞いを変える！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97500A4D-037E-0AA8-574D-25EE094175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066" y="2169372"/>
            <a:ext cx="1884204" cy="2217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16E590AA-BBD8-5D38-ADCC-086DF46CB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759" y="2286937"/>
            <a:ext cx="1700841" cy="2354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思考の吹き出し: 雲形 36">
            <a:extLst>
              <a:ext uri="{FF2B5EF4-FFF2-40B4-BE49-F238E27FC236}">
                <a16:creationId xmlns:a16="http://schemas.microsoft.com/office/drawing/2014/main" id="{317FCF66-820D-D4D1-6443-2B71AA0D5C90}"/>
              </a:ext>
            </a:extLst>
          </p:cNvPr>
          <p:cNvSpPr/>
          <p:nvPr/>
        </p:nvSpPr>
        <p:spPr>
          <a:xfrm>
            <a:off x="4887251" y="2262316"/>
            <a:ext cx="2495511" cy="1253765"/>
          </a:xfrm>
          <a:prstGeom prst="cloudCallout">
            <a:avLst>
              <a:gd name="adj1" fmla="val -47277"/>
              <a:gd name="adj2" fmla="val 5516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大丈夫そうだ！</a:t>
            </a:r>
            <a:endParaRPr lang="en-US" altLang="ja-JP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無視</a:t>
            </a:r>
            <a:r>
              <a:rPr kumimoji="1" lang="en-US" altLang="ja-JP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or</a:t>
            </a:r>
            <a:r>
              <a:rPr kumimoji="1" lang="ja-JP" altLang="en-US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注視</a:t>
            </a:r>
            <a:r>
              <a:rPr kumimoji="1" lang="en-US" altLang="ja-JP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endParaRPr kumimoji="1" lang="ja-JP" altLang="en-US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0" name="思考の吹き出し: 雲形 39">
            <a:extLst>
              <a:ext uri="{FF2B5EF4-FFF2-40B4-BE49-F238E27FC236}">
                <a16:creationId xmlns:a16="http://schemas.microsoft.com/office/drawing/2014/main" id="{1EAF7A84-8D65-F150-67A5-4E2B0C62B1C2}"/>
              </a:ext>
            </a:extLst>
          </p:cNvPr>
          <p:cNvSpPr/>
          <p:nvPr/>
        </p:nvSpPr>
        <p:spPr>
          <a:xfrm>
            <a:off x="8032149" y="3270565"/>
            <a:ext cx="2934738" cy="1253765"/>
          </a:xfrm>
          <a:prstGeom prst="cloudCallout">
            <a:avLst>
              <a:gd name="adj1" fmla="val -47277"/>
              <a:gd name="adj2" fmla="val -43602"/>
            </a:avLst>
          </a:prstGeom>
          <a:solidFill>
            <a:srgbClr val="FFDDD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つらそう</a:t>
            </a:r>
            <a:r>
              <a:rPr kumimoji="1" lang="en-US" altLang="ja-JP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</a:p>
          <a:p>
            <a:pPr algn="ctr"/>
            <a:r>
              <a:rPr lang="ja-JP" altLang="en-US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お手伝いしよう！</a:t>
            </a:r>
            <a:endParaRPr kumimoji="1" lang="ja-JP" altLang="en-US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87F9B55-15CB-8A58-D61D-AD7F8B9BB720}"/>
              </a:ext>
            </a:extLst>
          </p:cNvPr>
          <p:cNvSpPr/>
          <p:nvPr/>
        </p:nvSpPr>
        <p:spPr>
          <a:xfrm>
            <a:off x="4191000" y="1469876"/>
            <a:ext cx="6602800" cy="605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無視？注視？お手伝い？</a:t>
            </a:r>
          </a:p>
        </p:txBody>
      </p:sp>
    </p:spTree>
    <p:extLst>
      <p:ext uri="{BB962C8B-B14F-4D97-AF65-F5344CB8AC3E}">
        <p14:creationId xmlns:p14="http://schemas.microsoft.com/office/powerpoint/2010/main" val="399726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7" grpId="0" animBg="1"/>
      <p:bldP spid="37" grpId="0" animBg="1"/>
      <p:bldP spid="4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337094-74BC-F7BF-336C-3FD27E76EF14}"/>
              </a:ext>
            </a:extLst>
          </p:cNvPr>
          <p:cNvSpPr/>
          <p:nvPr/>
        </p:nvSpPr>
        <p:spPr>
          <a:xfrm>
            <a:off x="650449" y="1246042"/>
            <a:ext cx="10454326" cy="45168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56562" y="350993"/>
            <a:ext cx="1136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こんなときあなたならどうする？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933365A-9C9D-1998-D074-B6F2511979BA}"/>
              </a:ext>
            </a:extLst>
          </p:cNvPr>
          <p:cNvSpPr/>
          <p:nvPr/>
        </p:nvSpPr>
        <p:spPr>
          <a:xfrm>
            <a:off x="4323685" y="4819553"/>
            <a:ext cx="6602800" cy="7215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若者？老人？その人をよく見よう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F32ABE9-007B-0EBF-F38D-18BA60C74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0691" y="1339935"/>
            <a:ext cx="3706067" cy="3587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思考の吹き出し: 雲形 7">
            <a:extLst>
              <a:ext uri="{FF2B5EF4-FFF2-40B4-BE49-F238E27FC236}">
                <a16:creationId xmlns:a16="http://schemas.microsoft.com/office/drawing/2014/main" id="{4A223109-3BED-0D8E-4798-DE6628408864}"/>
              </a:ext>
            </a:extLst>
          </p:cNvPr>
          <p:cNvSpPr/>
          <p:nvPr/>
        </p:nvSpPr>
        <p:spPr>
          <a:xfrm>
            <a:off x="7092285" y="1674987"/>
            <a:ext cx="3321152" cy="1253765"/>
          </a:xfrm>
          <a:prstGeom prst="cloudCallout">
            <a:avLst>
              <a:gd name="adj1" fmla="val -54629"/>
              <a:gd name="adj2" fmla="val 489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noProof="0" dirty="0">
                <a:solidFill>
                  <a:prstClr val="black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転んでいる人が！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6011A38-856D-BA3C-817D-7CBC945FC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23" y="2586780"/>
            <a:ext cx="3619827" cy="1891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0BC7F14-A581-619A-8304-CA4DEEF40673}"/>
              </a:ext>
            </a:extLst>
          </p:cNvPr>
          <p:cNvSpPr/>
          <p:nvPr/>
        </p:nvSpPr>
        <p:spPr>
          <a:xfrm>
            <a:off x="4323685" y="1370652"/>
            <a:ext cx="6602800" cy="5892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無視？注視？お手伝い？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C5EC055-5B5B-97A9-96F3-3EF9F4F52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961" y="2237849"/>
            <a:ext cx="2013952" cy="1949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思考の吹き出し: 雲形 36">
            <a:extLst>
              <a:ext uri="{FF2B5EF4-FFF2-40B4-BE49-F238E27FC236}">
                <a16:creationId xmlns:a16="http://schemas.microsoft.com/office/drawing/2014/main" id="{317FCF66-820D-D4D1-6443-2B71AA0D5C90}"/>
              </a:ext>
            </a:extLst>
          </p:cNvPr>
          <p:cNvSpPr/>
          <p:nvPr/>
        </p:nvSpPr>
        <p:spPr>
          <a:xfrm>
            <a:off x="5471585" y="2112075"/>
            <a:ext cx="2128970" cy="1253765"/>
          </a:xfrm>
          <a:prstGeom prst="cloudCallout">
            <a:avLst>
              <a:gd name="adj1" fmla="val -47277"/>
              <a:gd name="adj2" fmla="val 5516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若者だ</a:t>
            </a:r>
            <a:r>
              <a:rPr lang="en-US" altLang="ja-JP" dirty="0">
                <a:solidFill>
                  <a:prstClr val="black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注視しよう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DD0A0AA-A1DE-F92D-5955-C7F8F16AF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940" y="2001300"/>
            <a:ext cx="1988706" cy="1988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思考の吹き出し: 雲形 39">
            <a:extLst>
              <a:ext uri="{FF2B5EF4-FFF2-40B4-BE49-F238E27FC236}">
                <a16:creationId xmlns:a16="http://schemas.microsoft.com/office/drawing/2014/main" id="{1EAF7A84-8D65-F150-67A5-4E2B0C62B1C2}"/>
              </a:ext>
            </a:extLst>
          </p:cNvPr>
          <p:cNvSpPr/>
          <p:nvPr/>
        </p:nvSpPr>
        <p:spPr>
          <a:xfrm>
            <a:off x="8110518" y="3350494"/>
            <a:ext cx="2934738" cy="1253765"/>
          </a:xfrm>
          <a:prstGeom prst="cloudCallout">
            <a:avLst>
              <a:gd name="adj1" fmla="val -28452"/>
              <a:gd name="adj2" fmla="val -63354"/>
            </a:avLst>
          </a:prstGeom>
          <a:solidFill>
            <a:srgbClr val="FFDDD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おじいさんだ！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お手伝いしよう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75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8" grpId="0" animBg="1"/>
      <p:bldP spid="8" grpId="1" animBg="1"/>
      <p:bldP spid="23" grpId="0" animBg="1"/>
      <p:bldP spid="37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337094-74BC-F7BF-336C-3FD27E76EF14}"/>
              </a:ext>
            </a:extLst>
          </p:cNvPr>
          <p:cNvSpPr/>
          <p:nvPr/>
        </p:nvSpPr>
        <p:spPr>
          <a:xfrm>
            <a:off x="650449" y="1246042"/>
            <a:ext cx="10454326" cy="45168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56562" y="350993"/>
            <a:ext cx="1136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こんなときあなたならどうする？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1CB519-1D0F-D4C9-2B61-749141C28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308" y="1601638"/>
            <a:ext cx="4247769" cy="3727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思考の吹き出し: 雲形 7">
            <a:extLst>
              <a:ext uri="{FF2B5EF4-FFF2-40B4-BE49-F238E27FC236}">
                <a16:creationId xmlns:a16="http://schemas.microsoft.com/office/drawing/2014/main" id="{4A223109-3BED-0D8E-4798-DE6628408864}"/>
              </a:ext>
            </a:extLst>
          </p:cNvPr>
          <p:cNvSpPr/>
          <p:nvPr/>
        </p:nvSpPr>
        <p:spPr>
          <a:xfrm>
            <a:off x="7092285" y="1674987"/>
            <a:ext cx="3321152" cy="1253765"/>
          </a:xfrm>
          <a:prstGeom prst="cloudCallout">
            <a:avLst>
              <a:gd name="adj1" fmla="val -54629"/>
              <a:gd name="adj2" fmla="val 489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目の前で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交通事故発生！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18FE92C-1BDA-29C2-4D9D-ACD132704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49" y="2647862"/>
            <a:ext cx="3553568" cy="185815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E1C2AB4-59D7-9A81-857B-E9BF0E873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603" y="1573510"/>
            <a:ext cx="3872119" cy="2710483"/>
          </a:xfrm>
          <a:prstGeom prst="rect">
            <a:avLst/>
          </a:prstGeom>
        </p:spPr>
      </p:pic>
      <p:sp>
        <p:nvSpPr>
          <p:cNvPr id="40" name="思考の吹き出し: 雲形 39">
            <a:extLst>
              <a:ext uri="{FF2B5EF4-FFF2-40B4-BE49-F238E27FC236}">
                <a16:creationId xmlns:a16="http://schemas.microsoft.com/office/drawing/2014/main" id="{1EAF7A84-8D65-F150-67A5-4E2B0C62B1C2}"/>
              </a:ext>
            </a:extLst>
          </p:cNvPr>
          <p:cNvSpPr/>
          <p:nvPr/>
        </p:nvSpPr>
        <p:spPr>
          <a:xfrm>
            <a:off x="7092286" y="2506097"/>
            <a:ext cx="3626774" cy="1253765"/>
          </a:xfrm>
          <a:prstGeom prst="cloudCallout">
            <a:avLst>
              <a:gd name="adj1" fmla="val -52386"/>
              <a:gd name="adj2" fmla="val -61835"/>
            </a:avLst>
          </a:prstGeom>
          <a:solidFill>
            <a:srgbClr val="FFDDD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けが人だ！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すぐに１１９番通報！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933365A-9C9D-1998-D074-B6F2511979BA}"/>
              </a:ext>
            </a:extLst>
          </p:cNvPr>
          <p:cNvSpPr/>
          <p:nvPr/>
        </p:nvSpPr>
        <p:spPr>
          <a:xfrm>
            <a:off x="4323685" y="4819553"/>
            <a:ext cx="6602800" cy="7215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事故でけが人→すぐに行動する！</a:t>
            </a:r>
          </a:p>
        </p:txBody>
      </p:sp>
    </p:spTree>
    <p:extLst>
      <p:ext uri="{BB962C8B-B14F-4D97-AF65-F5344CB8AC3E}">
        <p14:creationId xmlns:p14="http://schemas.microsoft.com/office/powerpoint/2010/main" val="85664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40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411903" y="332139"/>
            <a:ext cx="1136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３配り</a:t>
            </a:r>
            <a:r>
              <a:rPr lang="ja-JP" altLang="en-US" sz="5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をするにあたって</a:t>
            </a:r>
            <a:r>
              <a:rPr lang="en-US" altLang="ja-JP" sz="5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C6B0DE6-3A5F-AE6A-9C20-9D55B7AE1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24" y="1274323"/>
            <a:ext cx="1778673" cy="3814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BAD189F-3BD8-C24B-D5EB-4D2068683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184" y="1395513"/>
            <a:ext cx="3505561" cy="4395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思考の吹き出し: 雲形 8">
            <a:extLst>
              <a:ext uri="{FF2B5EF4-FFF2-40B4-BE49-F238E27FC236}">
                <a16:creationId xmlns:a16="http://schemas.microsoft.com/office/drawing/2014/main" id="{13E321AA-53C3-BF65-4E47-41DD2F80EFAC}"/>
              </a:ext>
            </a:extLst>
          </p:cNvPr>
          <p:cNvSpPr/>
          <p:nvPr/>
        </p:nvSpPr>
        <p:spPr>
          <a:xfrm>
            <a:off x="4537959" y="1326622"/>
            <a:ext cx="3951724" cy="2459320"/>
          </a:xfrm>
          <a:prstGeom prst="cloudCallout">
            <a:avLst>
              <a:gd name="adj1" fmla="val -54946"/>
              <a:gd name="adj2" fmla="val 4831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325FC00-9381-99D9-8AB2-FD030DEC3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2618" y="1814561"/>
            <a:ext cx="1848170" cy="1314254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6A11C1E-C85D-0487-799E-8A88F6AEAD96}"/>
              </a:ext>
            </a:extLst>
          </p:cNvPr>
          <p:cNvSpPr/>
          <p:nvPr/>
        </p:nvSpPr>
        <p:spPr>
          <a:xfrm>
            <a:off x="4403914" y="4086668"/>
            <a:ext cx="6602800" cy="8573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見返りを求めては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6136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22042F85-B1A0-75FB-EC2A-ED454D097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21" r="-489371"/>
          <a:stretch/>
        </p:blipFill>
        <p:spPr>
          <a:xfrm>
            <a:off x="1091948" y="3732916"/>
            <a:ext cx="9937231" cy="923330"/>
          </a:xfrm>
          <a:custGeom>
            <a:avLst/>
            <a:gdLst>
              <a:gd name="connsiteX0" fmla="*/ 461665 w 9937231"/>
              <a:gd name="connsiteY0" fmla="*/ 0 h 923330"/>
              <a:gd name="connsiteX1" fmla="*/ 719787 w 9937231"/>
              <a:gd name="connsiteY1" fmla="*/ 78845 h 923330"/>
              <a:gd name="connsiteX2" fmla="*/ 733652 w 9937231"/>
              <a:gd name="connsiteY2" fmla="*/ 90285 h 923330"/>
              <a:gd name="connsiteX3" fmla="*/ 9563128 w 9937231"/>
              <a:gd name="connsiteY3" fmla="*/ 90285 h 923330"/>
              <a:gd name="connsiteX4" fmla="*/ 9937231 w 9937231"/>
              <a:gd name="connsiteY4" fmla="*/ 464388 h 923330"/>
              <a:gd name="connsiteX5" fmla="*/ 9937230 w 9937231"/>
              <a:gd name="connsiteY5" fmla="*/ 464388 h 923330"/>
              <a:gd name="connsiteX6" fmla="*/ 9563127 w 9937231"/>
              <a:gd name="connsiteY6" fmla="*/ 838491 h 923330"/>
              <a:gd name="connsiteX7" fmla="*/ 727053 w 9937231"/>
              <a:gd name="connsiteY7" fmla="*/ 838490 h 923330"/>
              <a:gd name="connsiteX8" fmla="*/ 719787 w 9937231"/>
              <a:gd name="connsiteY8" fmla="*/ 844485 h 923330"/>
              <a:gd name="connsiteX9" fmla="*/ 461665 w 9937231"/>
              <a:gd name="connsiteY9" fmla="*/ 923330 h 923330"/>
              <a:gd name="connsiteX10" fmla="*/ 0 w 9937231"/>
              <a:gd name="connsiteY10" fmla="*/ 461665 h 923330"/>
              <a:gd name="connsiteX11" fmla="*/ 461665 w 9937231"/>
              <a:gd name="connsiteY11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37231" h="923330">
                <a:moveTo>
                  <a:pt x="461665" y="0"/>
                </a:moveTo>
                <a:cubicBezTo>
                  <a:pt x="557279" y="0"/>
                  <a:pt x="646104" y="29066"/>
                  <a:pt x="719787" y="78845"/>
                </a:cubicBezTo>
                <a:lnTo>
                  <a:pt x="733652" y="90285"/>
                </a:lnTo>
                <a:lnTo>
                  <a:pt x="9563128" y="90285"/>
                </a:lnTo>
                <a:cubicBezTo>
                  <a:pt x="9769739" y="90285"/>
                  <a:pt x="9937231" y="257777"/>
                  <a:pt x="9937231" y="464388"/>
                </a:cubicBezTo>
                <a:lnTo>
                  <a:pt x="9937230" y="464388"/>
                </a:lnTo>
                <a:cubicBezTo>
                  <a:pt x="9937230" y="670999"/>
                  <a:pt x="9769738" y="838491"/>
                  <a:pt x="9563127" y="838491"/>
                </a:cubicBezTo>
                <a:lnTo>
                  <a:pt x="727053" y="838490"/>
                </a:lnTo>
                <a:lnTo>
                  <a:pt x="719787" y="844485"/>
                </a:lnTo>
                <a:cubicBezTo>
                  <a:pt x="646104" y="894264"/>
                  <a:pt x="557279" y="923330"/>
                  <a:pt x="461665" y="923330"/>
                </a:cubicBezTo>
                <a:cubicBezTo>
                  <a:pt x="206694" y="923330"/>
                  <a:pt x="0" y="716636"/>
                  <a:pt x="0" y="461665"/>
                </a:cubicBezTo>
                <a:cubicBezTo>
                  <a:pt x="0" y="206694"/>
                  <a:pt x="206694" y="0"/>
                  <a:pt x="461665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965A7B4-ED0E-D043-1E47-BC1E575A0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67" r="-977642" b="11167"/>
          <a:stretch/>
        </p:blipFill>
        <p:spPr>
          <a:xfrm>
            <a:off x="1091948" y="2620901"/>
            <a:ext cx="9950185" cy="923330"/>
          </a:xfrm>
          <a:custGeom>
            <a:avLst/>
            <a:gdLst>
              <a:gd name="connsiteX0" fmla="*/ 461665 w 9950185"/>
              <a:gd name="connsiteY0" fmla="*/ 0 h 923330"/>
              <a:gd name="connsiteX1" fmla="*/ 719787 w 9950185"/>
              <a:gd name="connsiteY1" fmla="*/ 78845 h 923330"/>
              <a:gd name="connsiteX2" fmla="*/ 741776 w 9950185"/>
              <a:gd name="connsiteY2" fmla="*/ 96988 h 923330"/>
              <a:gd name="connsiteX3" fmla="*/ 9576082 w 9950185"/>
              <a:gd name="connsiteY3" fmla="*/ 96988 h 923330"/>
              <a:gd name="connsiteX4" fmla="*/ 9950185 w 9950185"/>
              <a:gd name="connsiteY4" fmla="*/ 471091 h 923330"/>
              <a:gd name="connsiteX5" fmla="*/ 9950184 w 9950185"/>
              <a:gd name="connsiteY5" fmla="*/ 471091 h 923330"/>
              <a:gd name="connsiteX6" fmla="*/ 9576081 w 9950185"/>
              <a:gd name="connsiteY6" fmla="*/ 845194 h 923330"/>
              <a:gd name="connsiteX7" fmla="*/ 718482 w 9950185"/>
              <a:gd name="connsiteY7" fmla="*/ 845193 h 923330"/>
              <a:gd name="connsiteX8" fmla="*/ 641366 w 9950185"/>
              <a:gd name="connsiteY8" fmla="*/ 887050 h 923330"/>
              <a:gd name="connsiteX9" fmla="*/ 461665 w 9950185"/>
              <a:gd name="connsiteY9" fmla="*/ 923330 h 923330"/>
              <a:gd name="connsiteX10" fmla="*/ 0 w 9950185"/>
              <a:gd name="connsiteY10" fmla="*/ 461665 h 923330"/>
              <a:gd name="connsiteX11" fmla="*/ 461665 w 9950185"/>
              <a:gd name="connsiteY11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50185" h="923330">
                <a:moveTo>
                  <a:pt x="461665" y="0"/>
                </a:moveTo>
                <a:cubicBezTo>
                  <a:pt x="557279" y="0"/>
                  <a:pt x="646104" y="29066"/>
                  <a:pt x="719787" y="78845"/>
                </a:cubicBezTo>
                <a:lnTo>
                  <a:pt x="741776" y="96988"/>
                </a:lnTo>
                <a:lnTo>
                  <a:pt x="9576082" y="96988"/>
                </a:lnTo>
                <a:cubicBezTo>
                  <a:pt x="9782693" y="96988"/>
                  <a:pt x="9950185" y="264480"/>
                  <a:pt x="9950185" y="471091"/>
                </a:cubicBezTo>
                <a:lnTo>
                  <a:pt x="9950184" y="471091"/>
                </a:lnTo>
                <a:cubicBezTo>
                  <a:pt x="9950184" y="677702"/>
                  <a:pt x="9782692" y="845194"/>
                  <a:pt x="9576081" y="845194"/>
                </a:cubicBezTo>
                <a:lnTo>
                  <a:pt x="718482" y="845193"/>
                </a:lnTo>
                <a:lnTo>
                  <a:pt x="641366" y="887050"/>
                </a:lnTo>
                <a:cubicBezTo>
                  <a:pt x="586133" y="910412"/>
                  <a:pt x="525408" y="923330"/>
                  <a:pt x="461665" y="923330"/>
                </a:cubicBezTo>
                <a:cubicBezTo>
                  <a:pt x="206694" y="923330"/>
                  <a:pt x="0" y="716636"/>
                  <a:pt x="0" y="461665"/>
                </a:cubicBezTo>
                <a:cubicBezTo>
                  <a:pt x="0" y="206694"/>
                  <a:pt x="206694" y="0"/>
                  <a:pt x="461665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56562" y="350993"/>
            <a:ext cx="1136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自分の行動はあとで返ってくる！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C268722-151F-157E-47F7-B8C399ADFBCD}"/>
              </a:ext>
            </a:extLst>
          </p:cNvPr>
          <p:cNvSpPr txBox="1"/>
          <p:nvPr/>
        </p:nvSpPr>
        <p:spPr>
          <a:xfrm>
            <a:off x="1850133" y="2880013"/>
            <a:ext cx="9281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優しい言葉を掛けてあげると、優しい言葉が返ってきます。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C05B0DC-CF99-EB35-47AB-0CB6424F7E23}"/>
              </a:ext>
            </a:extLst>
          </p:cNvPr>
          <p:cNvSpPr txBox="1"/>
          <p:nvPr/>
        </p:nvSpPr>
        <p:spPr>
          <a:xfrm>
            <a:off x="2114747" y="3983963"/>
            <a:ext cx="9281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誰かを幸せな気持ちにしてあげると、自分も幸せになります。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94306378-25A6-1FB5-DBF9-A4346F5853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971063"/>
          <a:stretch/>
        </p:blipFill>
        <p:spPr>
          <a:xfrm>
            <a:off x="1091948" y="1485947"/>
            <a:ext cx="9889439" cy="923330"/>
          </a:xfrm>
          <a:custGeom>
            <a:avLst/>
            <a:gdLst>
              <a:gd name="connsiteX0" fmla="*/ 461665 w 9889439"/>
              <a:gd name="connsiteY0" fmla="*/ 0 h 923330"/>
              <a:gd name="connsiteX1" fmla="*/ 719787 w 9889439"/>
              <a:gd name="connsiteY1" fmla="*/ 78845 h 923330"/>
              <a:gd name="connsiteX2" fmla="*/ 741776 w 9889439"/>
              <a:gd name="connsiteY2" fmla="*/ 96988 h 923330"/>
              <a:gd name="connsiteX3" fmla="*/ 9515336 w 9889439"/>
              <a:gd name="connsiteY3" fmla="*/ 96988 h 923330"/>
              <a:gd name="connsiteX4" fmla="*/ 9889439 w 9889439"/>
              <a:gd name="connsiteY4" fmla="*/ 471091 h 923330"/>
              <a:gd name="connsiteX5" fmla="*/ 9889438 w 9889439"/>
              <a:gd name="connsiteY5" fmla="*/ 471091 h 923330"/>
              <a:gd name="connsiteX6" fmla="*/ 9515335 w 9889439"/>
              <a:gd name="connsiteY6" fmla="*/ 845194 h 923330"/>
              <a:gd name="connsiteX7" fmla="*/ 718482 w 9889439"/>
              <a:gd name="connsiteY7" fmla="*/ 845193 h 923330"/>
              <a:gd name="connsiteX8" fmla="*/ 641366 w 9889439"/>
              <a:gd name="connsiteY8" fmla="*/ 887050 h 923330"/>
              <a:gd name="connsiteX9" fmla="*/ 461665 w 9889439"/>
              <a:gd name="connsiteY9" fmla="*/ 923330 h 923330"/>
              <a:gd name="connsiteX10" fmla="*/ 0 w 9889439"/>
              <a:gd name="connsiteY10" fmla="*/ 461665 h 923330"/>
              <a:gd name="connsiteX11" fmla="*/ 461665 w 9889439"/>
              <a:gd name="connsiteY11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89439" h="923330">
                <a:moveTo>
                  <a:pt x="461665" y="0"/>
                </a:moveTo>
                <a:cubicBezTo>
                  <a:pt x="557279" y="0"/>
                  <a:pt x="646104" y="29066"/>
                  <a:pt x="719787" y="78845"/>
                </a:cubicBezTo>
                <a:lnTo>
                  <a:pt x="741776" y="96988"/>
                </a:lnTo>
                <a:lnTo>
                  <a:pt x="9515336" y="96988"/>
                </a:lnTo>
                <a:cubicBezTo>
                  <a:pt x="9721947" y="96988"/>
                  <a:pt x="9889439" y="264480"/>
                  <a:pt x="9889439" y="471091"/>
                </a:cubicBezTo>
                <a:lnTo>
                  <a:pt x="9889438" y="471091"/>
                </a:lnTo>
                <a:cubicBezTo>
                  <a:pt x="9889438" y="677702"/>
                  <a:pt x="9721946" y="845194"/>
                  <a:pt x="9515335" y="845194"/>
                </a:cubicBezTo>
                <a:lnTo>
                  <a:pt x="718482" y="845193"/>
                </a:lnTo>
                <a:lnTo>
                  <a:pt x="641366" y="887050"/>
                </a:lnTo>
                <a:cubicBezTo>
                  <a:pt x="586133" y="910412"/>
                  <a:pt x="525408" y="923330"/>
                  <a:pt x="461665" y="923330"/>
                </a:cubicBezTo>
                <a:cubicBezTo>
                  <a:pt x="206694" y="923330"/>
                  <a:pt x="0" y="716636"/>
                  <a:pt x="0" y="461665"/>
                </a:cubicBezTo>
                <a:cubicBezTo>
                  <a:pt x="0" y="206694"/>
                  <a:pt x="206694" y="0"/>
                  <a:pt x="461665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39DAC26-7CC8-B2AF-1B9D-438F95F61C92}"/>
              </a:ext>
            </a:extLst>
          </p:cNvPr>
          <p:cNvSpPr txBox="1"/>
          <p:nvPr/>
        </p:nvSpPr>
        <p:spPr>
          <a:xfrm>
            <a:off x="1846606" y="1736994"/>
            <a:ext cx="9281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誰かの為に何かをしてあげると、最後に自分に返ってきます。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0FE472E-E2CB-14CD-50B3-6C0D9B2672FA}"/>
              </a:ext>
            </a:extLst>
          </p:cNvPr>
          <p:cNvSpPr txBox="1"/>
          <p:nvPr/>
        </p:nvSpPr>
        <p:spPr>
          <a:xfrm>
            <a:off x="135791" y="5079489"/>
            <a:ext cx="219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逆に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…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DA99062-3E4D-1CEA-50BA-3F1F7B1A76E2}"/>
              </a:ext>
            </a:extLst>
          </p:cNvPr>
          <p:cNvSpPr txBox="1"/>
          <p:nvPr/>
        </p:nvSpPr>
        <p:spPr>
          <a:xfrm>
            <a:off x="2092752" y="5079489"/>
            <a:ext cx="928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誰かに意地悪すると自分が意地悪されます。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164689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1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-276303" y="350993"/>
            <a:ext cx="12056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３配り</a:t>
            </a:r>
            <a:r>
              <a:rPr lang="ja-JP" altLang="en-US" sz="5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はみんなが幸せになる秘訣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589989B-794C-24B0-1599-A8085415E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75" y="1761332"/>
            <a:ext cx="1216549" cy="164491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594D8A-5CA7-A879-0CEF-25F7CFED00F0}"/>
              </a:ext>
            </a:extLst>
          </p:cNvPr>
          <p:cNvSpPr txBox="1"/>
          <p:nvPr/>
        </p:nvSpPr>
        <p:spPr>
          <a:xfrm>
            <a:off x="1387329" y="2074184"/>
            <a:ext cx="10089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相手やモノに対して</a:t>
            </a:r>
            <a:endParaRPr lang="en-US" altLang="ja-JP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lvl="0" algn="ctr">
              <a:defRPr/>
            </a:pPr>
            <a:r>
              <a:rPr lang="ja-JP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感謝</a:t>
            </a: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lang="ja-JP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許す心</a:t>
            </a: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を持っていると自然とできます。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DFC20C-F382-FFE3-F235-32C0B1A88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164" y="3846736"/>
            <a:ext cx="1673046" cy="2154137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93E37A9-5C76-0E87-C524-3083335A22ED}"/>
              </a:ext>
            </a:extLst>
          </p:cNvPr>
          <p:cNvSpPr txBox="1"/>
          <p:nvPr/>
        </p:nvSpPr>
        <p:spPr>
          <a:xfrm>
            <a:off x="825085" y="4388336"/>
            <a:ext cx="901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何か失敗して謝罪を受けた時にも</a:t>
            </a:r>
            <a:endParaRPr lang="en-US" altLang="ja-JP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lvl="0" algn="ctr">
              <a:defRPr/>
            </a:pPr>
            <a:r>
              <a:rPr lang="ja-JP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許す心（優しい心）</a:t>
            </a:r>
            <a:r>
              <a:rPr lang="ja-JP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が芽生えてきます。</a:t>
            </a:r>
          </a:p>
        </p:txBody>
      </p:sp>
      <p:sp>
        <p:nvSpPr>
          <p:cNvPr id="5" name="四角形: メモ 4">
            <a:extLst>
              <a:ext uri="{FF2B5EF4-FFF2-40B4-BE49-F238E27FC236}">
                <a16:creationId xmlns:a16="http://schemas.microsoft.com/office/drawing/2014/main" id="{B6E0E47C-652D-E30F-A342-3FCF00CD742F}"/>
              </a:ext>
            </a:extLst>
          </p:cNvPr>
          <p:cNvSpPr/>
          <p:nvPr/>
        </p:nvSpPr>
        <p:spPr>
          <a:xfrm>
            <a:off x="1535061" y="2640676"/>
            <a:ext cx="1074234" cy="589858"/>
          </a:xfrm>
          <a:prstGeom prst="foldedCorner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0" anchor="ctr"/>
          <a:lstStyle/>
          <a:p>
            <a:pPr algn="ctr"/>
            <a:r>
              <a:rPr kumimoji="1"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？</a:t>
            </a:r>
          </a:p>
        </p:txBody>
      </p:sp>
      <p:sp>
        <p:nvSpPr>
          <p:cNvPr id="23" name="四角形: メモ 22">
            <a:extLst>
              <a:ext uri="{FF2B5EF4-FFF2-40B4-BE49-F238E27FC236}">
                <a16:creationId xmlns:a16="http://schemas.microsoft.com/office/drawing/2014/main" id="{5D127C6B-6467-2A01-216F-A87377DB2EDC}"/>
              </a:ext>
            </a:extLst>
          </p:cNvPr>
          <p:cNvSpPr/>
          <p:nvPr/>
        </p:nvSpPr>
        <p:spPr>
          <a:xfrm>
            <a:off x="2958972" y="2623612"/>
            <a:ext cx="1455938" cy="589858"/>
          </a:xfrm>
          <a:prstGeom prst="foldedCorner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0" anchor="ctr"/>
          <a:lstStyle/>
          <a:p>
            <a:pPr algn="ctr"/>
            <a:r>
              <a:rPr kumimoji="1"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？</a:t>
            </a:r>
          </a:p>
        </p:txBody>
      </p:sp>
      <p:sp>
        <p:nvSpPr>
          <p:cNvPr id="25" name="四角形: メモ 24">
            <a:extLst>
              <a:ext uri="{FF2B5EF4-FFF2-40B4-BE49-F238E27FC236}">
                <a16:creationId xmlns:a16="http://schemas.microsoft.com/office/drawing/2014/main" id="{9B344669-8A6C-1DD0-722A-84BC6D870E7E}"/>
              </a:ext>
            </a:extLst>
          </p:cNvPr>
          <p:cNvSpPr/>
          <p:nvPr/>
        </p:nvSpPr>
        <p:spPr>
          <a:xfrm>
            <a:off x="1112790" y="4988500"/>
            <a:ext cx="4210812" cy="589858"/>
          </a:xfrm>
          <a:prstGeom prst="foldedCorner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0" anchor="ctr"/>
          <a:lstStyle/>
          <a:p>
            <a:pPr algn="ctr"/>
            <a:r>
              <a:rPr kumimoji="1"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27531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スクロール: 縦 15">
            <a:extLst>
              <a:ext uri="{FF2B5EF4-FFF2-40B4-BE49-F238E27FC236}">
                <a16:creationId xmlns:a16="http://schemas.microsoft.com/office/drawing/2014/main" id="{85C496B4-2135-95F5-71AE-D768008D69C0}"/>
              </a:ext>
            </a:extLst>
          </p:cNvPr>
          <p:cNvSpPr/>
          <p:nvPr/>
        </p:nvSpPr>
        <p:spPr>
          <a:xfrm>
            <a:off x="1012724" y="294968"/>
            <a:ext cx="9478297" cy="5496232"/>
          </a:xfrm>
          <a:prstGeom prst="verticalScroll">
            <a:avLst>
              <a:gd name="adj" fmla="val 230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CF65171-DB50-6BFC-FA7C-855715282933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A5CA0442-3AD7-168B-75B1-EC40248906C3}"/>
              </a:ext>
            </a:extLst>
          </p:cNvPr>
          <p:cNvGrpSpPr/>
          <p:nvPr/>
        </p:nvGrpSpPr>
        <p:grpSpPr>
          <a:xfrm>
            <a:off x="1371602" y="678425"/>
            <a:ext cx="2920180" cy="2848982"/>
            <a:chOff x="1371602" y="678425"/>
            <a:chExt cx="2920180" cy="2848982"/>
          </a:xfrm>
        </p:grpSpPr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F627B108-E92D-2566-2FEC-285C8AD4DDC9}"/>
                </a:ext>
              </a:extLst>
            </p:cNvPr>
            <p:cNvSpPr/>
            <p:nvPr/>
          </p:nvSpPr>
          <p:spPr>
            <a:xfrm>
              <a:off x="1425677" y="678425"/>
              <a:ext cx="2802194" cy="2802194"/>
            </a:xfrm>
            <a:prstGeom prst="ellipse">
              <a:avLst/>
            </a:prstGeom>
            <a:solidFill>
              <a:srgbClr val="FFF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1250B9C-794A-BE2D-B2EF-844680A574D8}"/>
                </a:ext>
              </a:extLst>
            </p:cNvPr>
            <p:cNvSpPr txBox="1"/>
            <p:nvPr/>
          </p:nvSpPr>
          <p:spPr>
            <a:xfrm>
              <a:off x="1371602" y="2604077"/>
              <a:ext cx="2920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rPr>
                <a:t>目配り</a:t>
              </a:r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DCC85C3-AF0D-D76C-CF62-BFF60A5E3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2155" y="1024808"/>
              <a:ext cx="2458067" cy="12930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CA77B9AC-589B-1838-57B1-56ED63EB468F}"/>
              </a:ext>
            </a:extLst>
          </p:cNvPr>
          <p:cNvGrpSpPr/>
          <p:nvPr/>
        </p:nvGrpSpPr>
        <p:grpSpPr>
          <a:xfrm>
            <a:off x="4350775" y="695631"/>
            <a:ext cx="2964430" cy="2830306"/>
            <a:chOff x="4350775" y="695631"/>
            <a:chExt cx="2964430" cy="2830306"/>
          </a:xfrm>
        </p:grpSpPr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08C08512-65F4-38A6-ECA5-62280FC9A167}"/>
                </a:ext>
              </a:extLst>
            </p:cNvPr>
            <p:cNvSpPr/>
            <p:nvPr/>
          </p:nvSpPr>
          <p:spPr>
            <a:xfrm>
              <a:off x="4350775" y="695631"/>
              <a:ext cx="2802194" cy="2802194"/>
            </a:xfrm>
            <a:prstGeom prst="ellipse">
              <a:avLst/>
            </a:prstGeom>
            <a:solidFill>
              <a:srgbClr val="EEF7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B821E2EB-B554-B770-1590-261C3F991098}"/>
                </a:ext>
              </a:extLst>
            </p:cNvPr>
            <p:cNvSpPr txBox="1"/>
            <p:nvPr/>
          </p:nvSpPr>
          <p:spPr>
            <a:xfrm>
              <a:off x="4395025" y="2602607"/>
              <a:ext cx="2920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rPr>
                <a:t>気配り</a:t>
              </a: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660D42A4-4DE8-3816-9CAE-6063C5FDF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1642" y="876225"/>
              <a:ext cx="1675134" cy="17868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6B17BE62-882F-0855-5F83-E071E8AF1AE2}"/>
              </a:ext>
            </a:extLst>
          </p:cNvPr>
          <p:cNvGrpSpPr/>
          <p:nvPr/>
        </p:nvGrpSpPr>
        <p:grpSpPr>
          <a:xfrm>
            <a:off x="7241470" y="678425"/>
            <a:ext cx="2920180" cy="2843101"/>
            <a:chOff x="7241470" y="678425"/>
            <a:chExt cx="2920180" cy="2843101"/>
          </a:xfrm>
        </p:grpSpPr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8567A4C4-5638-B33B-74DD-8ADABCE64184}"/>
                </a:ext>
              </a:extLst>
            </p:cNvPr>
            <p:cNvSpPr/>
            <p:nvPr/>
          </p:nvSpPr>
          <p:spPr>
            <a:xfrm>
              <a:off x="7275873" y="678425"/>
              <a:ext cx="2802194" cy="2802194"/>
            </a:xfrm>
            <a:prstGeom prst="ellipse">
              <a:avLst/>
            </a:prstGeom>
            <a:solidFill>
              <a:srgbClr val="FF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5E60CC5-8861-4243-5DDF-81D0AF952748}"/>
                </a:ext>
              </a:extLst>
            </p:cNvPr>
            <p:cNvSpPr txBox="1"/>
            <p:nvPr/>
          </p:nvSpPr>
          <p:spPr>
            <a:xfrm>
              <a:off x="7241470" y="2598196"/>
              <a:ext cx="2920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5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rPr>
                <a:t>心配り</a:t>
              </a:r>
            </a:p>
          </p:txBody>
        </p: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0F670029-F614-E899-9FB9-021DF09B3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82665" y="846729"/>
              <a:ext cx="2042651" cy="18332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B0F24A9-983A-FCDE-72A2-77AD8D74B605}"/>
              </a:ext>
            </a:extLst>
          </p:cNvPr>
          <p:cNvSpPr txBox="1"/>
          <p:nvPr/>
        </p:nvSpPr>
        <p:spPr>
          <a:xfrm>
            <a:off x="1199536" y="3783366"/>
            <a:ext cx="91046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みなさんも状況に応じて、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srgbClr val="FF3399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「３配り」を実践していきましょう！</a:t>
            </a:r>
            <a:endParaRPr lang="en-US" altLang="ja-JP" sz="4000" dirty="0">
              <a:solidFill>
                <a:srgbClr val="FF3399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以上です。</a:t>
            </a: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37B8BAA7-E9B4-4B11-1D66-CDEE14AA74FB}"/>
              </a:ext>
            </a:extLst>
          </p:cNvPr>
          <p:cNvSpPr/>
          <p:nvPr/>
        </p:nvSpPr>
        <p:spPr>
          <a:xfrm>
            <a:off x="1071717" y="497556"/>
            <a:ext cx="513734" cy="51373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01F9CF12-9857-3457-8B73-DDD5ECF2D851}"/>
              </a:ext>
            </a:extLst>
          </p:cNvPr>
          <p:cNvSpPr/>
          <p:nvPr/>
        </p:nvSpPr>
        <p:spPr>
          <a:xfrm>
            <a:off x="9910298" y="494072"/>
            <a:ext cx="513734" cy="51373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54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78B09AE-257E-8DDD-F271-8AAC332BF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330" y="1302604"/>
            <a:ext cx="8303341" cy="4670629"/>
          </a:xfrm>
          <a:prstGeom prst="rect">
            <a:avLst/>
          </a:prstGeom>
        </p:spPr>
      </p:pic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〇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 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×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　</a:t>
            </a:r>
            <a:r>
              <a:rPr kumimoji="1"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日直</a:t>
            </a:r>
            <a:r>
              <a:rPr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〇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×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△□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1543665" y="379274"/>
            <a:ext cx="9104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「目配り」とは何か？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E7D0CC-010C-7E83-5427-904172B3C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226" y="2734761"/>
            <a:ext cx="3088807" cy="33392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08466F-A8DE-6696-6C3E-E03284FE8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239" y="3118231"/>
            <a:ext cx="1506142" cy="1655312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E4264109-CD60-4494-17B6-1B62A1CF5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220283" y="2734761"/>
            <a:ext cx="3088807" cy="3339251"/>
          </a:xfrm>
          <a:prstGeom prst="rect">
            <a:avLst/>
          </a:prstGeom>
        </p:spPr>
      </p:pic>
      <p:sp>
        <p:nvSpPr>
          <p:cNvPr id="6" name="思考の吹き出し: 雲形 5">
            <a:extLst>
              <a:ext uri="{FF2B5EF4-FFF2-40B4-BE49-F238E27FC236}">
                <a16:creationId xmlns:a16="http://schemas.microsoft.com/office/drawing/2014/main" id="{D73294CA-4F0F-BB39-AC1E-27A1C05AFA06}"/>
              </a:ext>
            </a:extLst>
          </p:cNvPr>
          <p:cNvSpPr/>
          <p:nvPr/>
        </p:nvSpPr>
        <p:spPr>
          <a:xfrm>
            <a:off x="3588774" y="1452236"/>
            <a:ext cx="4248605" cy="1655312"/>
          </a:xfrm>
          <a:prstGeom prst="cloudCallout">
            <a:avLst>
              <a:gd name="adj1" fmla="val -23302"/>
              <a:gd name="adj2" fmla="val 77943"/>
            </a:avLst>
          </a:prstGeom>
          <a:solidFill>
            <a:srgbClr val="FFF7E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困っている人は</a:t>
            </a:r>
            <a:endParaRPr kumimoji="1" lang="en-US" altLang="ja-JP" sz="28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いないかな</a:t>
            </a:r>
            <a:r>
              <a:rPr lang="en-US" altLang="ja-JP" sz="2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2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？</a:t>
            </a:r>
            <a:endParaRPr kumimoji="1" lang="ja-JP" altLang="en-US" sz="28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AD976DA-8082-4B5F-A81E-1581F2D4F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0068" y="1282632"/>
            <a:ext cx="3591864" cy="2062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5C7CA2-AA22-6CD0-254F-2FFBB76C434C}"/>
              </a:ext>
            </a:extLst>
          </p:cNvPr>
          <p:cNvSpPr/>
          <p:nvPr/>
        </p:nvSpPr>
        <p:spPr>
          <a:xfrm>
            <a:off x="1013982" y="3524229"/>
            <a:ext cx="10164037" cy="22228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自分があれこれと周り</a:t>
            </a:r>
            <a:r>
              <a:rPr kumimoji="1" lang="en-US" altLang="ja-JP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人やもの</a:t>
            </a:r>
            <a:r>
              <a:rPr kumimoji="1" lang="en-US" altLang="ja-JP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r>
              <a:rPr kumimoji="1"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をよく見渡すこと。</a:t>
            </a:r>
          </a:p>
        </p:txBody>
      </p:sp>
    </p:spTree>
    <p:extLst>
      <p:ext uri="{BB962C8B-B14F-4D97-AF65-F5344CB8AC3E}">
        <p14:creationId xmlns:p14="http://schemas.microsoft.com/office/powerpoint/2010/main" val="26901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1543665" y="379274"/>
            <a:ext cx="9104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「</a:t>
            </a:r>
            <a:r>
              <a:rPr lang="ja-JP" altLang="en-US" sz="5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気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配り」とは何か？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AAC7EED-1C48-2947-0DDE-562770924D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23" b="5923"/>
          <a:stretch/>
        </p:blipFill>
        <p:spPr>
          <a:xfrm>
            <a:off x="1868128" y="1244394"/>
            <a:ext cx="8111613" cy="456278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CA44E02-4E70-BD36-F777-E1269601E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039" y="3401680"/>
            <a:ext cx="1532157" cy="1233387"/>
          </a:xfrm>
          <a:prstGeom prst="rect">
            <a:avLst/>
          </a:prstGeom>
          <a:scene3d>
            <a:camera prst="orthographicFront">
              <a:rot lat="0" lon="21594000" rev="0"/>
            </a:camera>
            <a:lightRig rig="threePt" dir="t"/>
          </a:scene3d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401F5E9-1B76-207F-50D6-8EEE58E6D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1873" y="3280501"/>
            <a:ext cx="825299" cy="84937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FCE34A5-41A3-448E-E616-5D9A5BDD6F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645707" y="3500283"/>
            <a:ext cx="1698557" cy="145651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FD1EC8F-020F-7178-88D0-9FBDF13C13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2389" y="2853091"/>
            <a:ext cx="3106377" cy="3059781"/>
          </a:xfrm>
          <a:prstGeom prst="rect">
            <a:avLst/>
          </a:prstGeom>
        </p:spPr>
      </p:pic>
      <p:sp>
        <p:nvSpPr>
          <p:cNvPr id="26" name="思考の吹き出し: 雲形 25">
            <a:extLst>
              <a:ext uri="{FF2B5EF4-FFF2-40B4-BE49-F238E27FC236}">
                <a16:creationId xmlns:a16="http://schemas.microsoft.com/office/drawing/2014/main" id="{EAAB2C09-DD4E-589C-ECF5-C23233E8E29C}"/>
              </a:ext>
            </a:extLst>
          </p:cNvPr>
          <p:cNvSpPr/>
          <p:nvPr/>
        </p:nvSpPr>
        <p:spPr>
          <a:xfrm>
            <a:off x="5230228" y="1244394"/>
            <a:ext cx="4248605" cy="1655312"/>
          </a:xfrm>
          <a:prstGeom prst="cloudCallout">
            <a:avLst>
              <a:gd name="adj1" fmla="val 23677"/>
              <a:gd name="adj2" fmla="val 61312"/>
            </a:avLst>
          </a:prstGeom>
          <a:solidFill>
            <a:srgbClr val="EEF7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まずい</a:t>
            </a:r>
            <a:r>
              <a:rPr lang="en-US" altLang="ja-JP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！</a:t>
            </a:r>
            <a:endParaRPr lang="en-US" altLang="ja-JP" sz="32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ぶつかる！？</a:t>
            </a:r>
            <a:endParaRPr lang="en-US" altLang="ja-JP" sz="32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8EE8DD7-B51A-8E0D-8041-A88E76DFD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5461" y="1264361"/>
            <a:ext cx="3861079" cy="2087803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E8A52AF-54BF-F6FA-A185-9CA342DD34B2}"/>
              </a:ext>
            </a:extLst>
          </p:cNvPr>
          <p:cNvSpPr/>
          <p:nvPr/>
        </p:nvSpPr>
        <p:spPr>
          <a:xfrm>
            <a:off x="1013982" y="3524229"/>
            <a:ext cx="10164037" cy="22228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これから起きることを相手よりも先に気が付くこと。</a:t>
            </a:r>
          </a:p>
        </p:txBody>
      </p:sp>
    </p:spTree>
    <p:extLst>
      <p:ext uri="{BB962C8B-B14F-4D97-AF65-F5344CB8AC3E}">
        <p14:creationId xmlns:p14="http://schemas.microsoft.com/office/powerpoint/2010/main" val="192060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E9AB054-1AFD-AEBF-DD92-A45FA332B36A}"/>
              </a:ext>
            </a:extLst>
          </p:cNvPr>
          <p:cNvSpPr/>
          <p:nvPr/>
        </p:nvSpPr>
        <p:spPr>
          <a:xfrm>
            <a:off x="1868128" y="1244394"/>
            <a:ext cx="8111613" cy="4562782"/>
          </a:xfrm>
          <a:prstGeom prst="rect">
            <a:avLst/>
          </a:prstGeom>
          <a:solidFill>
            <a:srgbClr val="FFDDD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1543665" y="379274"/>
            <a:ext cx="9104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「</a:t>
            </a:r>
            <a:r>
              <a:rPr lang="ja-JP" altLang="en-US" sz="5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心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配り」とは何か？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42E1F58-DF4C-9818-EBA7-5D6DFEA3E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397" y="1163440"/>
            <a:ext cx="5001727" cy="4782901"/>
          </a:xfrm>
          <a:prstGeom prst="rect">
            <a:avLst/>
          </a:prstGeom>
        </p:spPr>
      </p:pic>
      <p:sp>
        <p:nvSpPr>
          <p:cNvPr id="3" name="思考の吹き出し: 雲形 2">
            <a:extLst>
              <a:ext uri="{FF2B5EF4-FFF2-40B4-BE49-F238E27FC236}">
                <a16:creationId xmlns:a16="http://schemas.microsoft.com/office/drawing/2014/main" id="{8987F6C4-1130-AB21-0ED3-600A4D8055AC}"/>
              </a:ext>
            </a:extLst>
          </p:cNvPr>
          <p:cNvSpPr/>
          <p:nvPr/>
        </p:nvSpPr>
        <p:spPr>
          <a:xfrm>
            <a:off x="2005206" y="1681878"/>
            <a:ext cx="3057831" cy="2133038"/>
          </a:xfrm>
          <a:prstGeom prst="cloudCallout">
            <a:avLst>
              <a:gd name="adj1" fmla="val 50228"/>
              <a:gd name="adj2" fmla="val 5108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7610794-5A3F-34A3-6DE6-2242CECCC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661" y="1885616"/>
            <a:ext cx="1386920" cy="1725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E2CF753-BA6A-A97F-BA74-AA98C4291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852" y="1192703"/>
            <a:ext cx="3879829" cy="2285339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1037147-94BB-B4D1-B29B-89B4886F76AE}"/>
              </a:ext>
            </a:extLst>
          </p:cNvPr>
          <p:cNvSpPr/>
          <p:nvPr/>
        </p:nvSpPr>
        <p:spPr>
          <a:xfrm>
            <a:off x="1013982" y="3524229"/>
            <a:ext cx="10164037" cy="22228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相手の立場や気持ちになって行動すること。</a:t>
            </a:r>
          </a:p>
        </p:txBody>
      </p:sp>
    </p:spTree>
    <p:extLst>
      <p:ext uri="{BB962C8B-B14F-4D97-AF65-F5344CB8AC3E}">
        <p14:creationId xmlns:p14="http://schemas.microsoft.com/office/powerpoint/2010/main" val="41113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" grpId="0" animBg="1"/>
      <p:bldP spid="3" grpId="1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5BC7183-B197-A841-4B2A-9A1CCEB951B8}"/>
              </a:ext>
            </a:extLst>
          </p:cNvPr>
          <p:cNvSpPr/>
          <p:nvPr/>
        </p:nvSpPr>
        <p:spPr>
          <a:xfrm>
            <a:off x="304127" y="1395167"/>
            <a:ext cx="3585330" cy="43960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EF9130F1-8395-1ECB-99DC-C845E3D4F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84" y="2670379"/>
            <a:ext cx="3162337" cy="1683336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75AED12-C365-89E7-987F-BEF72E2D3D66}"/>
              </a:ext>
            </a:extLst>
          </p:cNvPr>
          <p:cNvSpPr/>
          <p:nvPr/>
        </p:nvSpPr>
        <p:spPr>
          <a:xfrm>
            <a:off x="4018961" y="1395167"/>
            <a:ext cx="3585330" cy="4396033"/>
          </a:xfrm>
          <a:prstGeom prst="rect">
            <a:avLst/>
          </a:prstGeom>
          <a:solidFill>
            <a:srgbClr val="EEF7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C72BF4-F92A-716F-E2DD-4C0309CD54E0}"/>
              </a:ext>
            </a:extLst>
          </p:cNvPr>
          <p:cNvSpPr/>
          <p:nvPr/>
        </p:nvSpPr>
        <p:spPr>
          <a:xfrm>
            <a:off x="7733795" y="1395166"/>
            <a:ext cx="3585330" cy="4396033"/>
          </a:xfrm>
          <a:prstGeom prst="rect">
            <a:avLst/>
          </a:prstGeom>
          <a:solidFill>
            <a:srgbClr val="FFDDD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46110CF-0176-61C5-5EC7-9C7071DF8DD5}"/>
              </a:ext>
            </a:extLst>
          </p:cNvPr>
          <p:cNvSpPr/>
          <p:nvPr/>
        </p:nvSpPr>
        <p:spPr>
          <a:xfrm>
            <a:off x="304127" y="1386749"/>
            <a:ext cx="3585330" cy="8985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目配り：気づき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6F4DB78-0DA9-D502-89C0-54B8158D0161}"/>
              </a:ext>
            </a:extLst>
          </p:cNvPr>
          <p:cNvSpPr/>
          <p:nvPr/>
        </p:nvSpPr>
        <p:spPr>
          <a:xfrm>
            <a:off x="4018961" y="1395166"/>
            <a:ext cx="3585330" cy="89851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気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配り：気づかい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BC3346A-317E-4A8E-D4DB-A7D26FF926A1}"/>
              </a:ext>
            </a:extLst>
          </p:cNvPr>
          <p:cNvSpPr/>
          <p:nvPr/>
        </p:nvSpPr>
        <p:spPr>
          <a:xfrm>
            <a:off x="7733795" y="1386749"/>
            <a:ext cx="3585330" cy="89851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心配り：動く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8CD5B8B-7809-3532-3836-94173CEE179C}"/>
              </a:ext>
            </a:extLst>
          </p:cNvPr>
          <p:cNvSpPr txBox="1"/>
          <p:nvPr/>
        </p:nvSpPr>
        <p:spPr>
          <a:xfrm>
            <a:off x="37247" y="4752127"/>
            <a:ext cx="3879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「バスに老人の方が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乗ってきた。」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68EBF13-FA5E-E778-CC52-CB227FBD559D}"/>
              </a:ext>
            </a:extLst>
          </p:cNvPr>
          <p:cNvSpPr txBox="1"/>
          <p:nvPr/>
        </p:nvSpPr>
        <p:spPr>
          <a:xfrm>
            <a:off x="3854541" y="5067807"/>
            <a:ext cx="3879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「辛そうだな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25BAE146-2B07-2807-F77D-2E4BA6A2A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193" y="2344916"/>
            <a:ext cx="2965996" cy="2661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5CD64156-38ED-A38C-AAFD-534173689C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9134" y="2321505"/>
            <a:ext cx="2340784" cy="2698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291587B-8FD0-BEF6-D379-9158C64E8F3E}"/>
              </a:ext>
            </a:extLst>
          </p:cNvPr>
          <p:cNvSpPr txBox="1"/>
          <p:nvPr/>
        </p:nvSpPr>
        <p:spPr>
          <a:xfrm>
            <a:off x="7600703" y="5073641"/>
            <a:ext cx="3879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「席を譲ろう！」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8496B32-952A-E887-9068-720C605584F6}"/>
              </a:ext>
            </a:extLst>
          </p:cNvPr>
          <p:cNvSpPr txBox="1"/>
          <p:nvPr/>
        </p:nvSpPr>
        <p:spPr>
          <a:xfrm>
            <a:off x="386807" y="350993"/>
            <a:ext cx="10981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生活で経験する具体例　その</a:t>
            </a: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(1)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8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30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5BC7183-B197-A841-4B2A-9A1CCEB951B8}"/>
              </a:ext>
            </a:extLst>
          </p:cNvPr>
          <p:cNvSpPr/>
          <p:nvPr/>
        </p:nvSpPr>
        <p:spPr>
          <a:xfrm>
            <a:off x="304127" y="1395167"/>
            <a:ext cx="3585330" cy="43960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386807" y="350993"/>
            <a:ext cx="10981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生活で経験する具体例　その</a:t>
            </a: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(2)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75AED12-C365-89E7-987F-BEF72E2D3D66}"/>
              </a:ext>
            </a:extLst>
          </p:cNvPr>
          <p:cNvSpPr/>
          <p:nvPr/>
        </p:nvSpPr>
        <p:spPr>
          <a:xfrm>
            <a:off x="4018961" y="1395167"/>
            <a:ext cx="3585330" cy="4396033"/>
          </a:xfrm>
          <a:prstGeom prst="rect">
            <a:avLst/>
          </a:prstGeom>
          <a:solidFill>
            <a:srgbClr val="EEF7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C72BF4-F92A-716F-E2DD-4C0309CD54E0}"/>
              </a:ext>
            </a:extLst>
          </p:cNvPr>
          <p:cNvSpPr/>
          <p:nvPr/>
        </p:nvSpPr>
        <p:spPr>
          <a:xfrm>
            <a:off x="7733795" y="1395166"/>
            <a:ext cx="3585330" cy="4396033"/>
          </a:xfrm>
          <a:prstGeom prst="rect">
            <a:avLst/>
          </a:prstGeom>
          <a:solidFill>
            <a:srgbClr val="FFDDD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46110CF-0176-61C5-5EC7-9C7071DF8DD5}"/>
              </a:ext>
            </a:extLst>
          </p:cNvPr>
          <p:cNvSpPr/>
          <p:nvPr/>
        </p:nvSpPr>
        <p:spPr>
          <a:xfrm>
            <a:off x="304127" y="1386749"/>
            <a:ext cx="3585330" cy="8985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目配り：気づき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6F4DB78-0DA9-D502-89C0-54B8158D0161}"/>
              </a:ext>
            </a:extLst>
          </p:cNvPr>
          <p:cNvSpPr/>
          <p:nvPr/>
        </p:nvSpPr>
        <p:spPr>
          <a:xfrm>
            <a:off x="4018961" y="1395166"/>
            <a:ext cx="3585330" cy="89851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気配り：気づかい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BC3346A-317E-4A8E-D4DB-A7D26FF926A1}"/>
              </a:ext>
            </a:extLst>
          </p:cNvPr>
          <p:cNvSpPr/>
          <p:nvPr/>
        </p:nvSpPr>
        <p:spPr>
          <a:xfrm>
            <a:off x="7733795" y="1386749"/>
            <a:ext cx="3585330" cy="89851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心配り：動く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8CD5B8B-7809-3532-3836-94173CEE179C}"/>
              </a:ext>
            </a:extLst>
          </p:cNvPr>
          <p:cNvSpPr txBox="1"/>
          <p:nvPr/>
        </p:nvSpPr>
        <p:spPr>
          <a:xfrm>
            <a:off x="112662" y="5100920"/>
            <a:ext cx="3934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「ゴミが落ちてる」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68EBF13-FA5E-E778-CC52-CB227FBD559D}"/>
              </a:ext>
            </a:extLst>
          </p:cNvPr>
          <p:cNvSpPr txBox="1"/>
          <p:nvPr/>
        </p:nvSpPr>
        <p:spPr>
          <a:xfrm>
            <a:off x="3871999" y="4771830"/>
            <a:ext cx="3879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「他の人が見たら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気分悪いよね</a:t>
            </a:r>
            <a:r>
              <a:rPr lang="en-US" altLang="ja-JP" sz="3200" dirty="0">
                <a:solidFill>
                  <a:prstClr val="black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」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291587B-8FD0-BEF6-D379-9158C64E8F3E}"/>
              </a:ext>
            </a:extLst>
          </p:cNvPr>
          <p:cNvSpPr txBox="1"/>
          <p:nvPr/>
        </p:nvSpPr>
        <p:spPr>
          <a:xfrm>
            <a:off x="7600703" y="5073641"/>
            <a:ext cx="3879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「拾ってゴミ箱へ」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13D7EF-028D-FF1D-FEDE-9791F9B4D8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13" r="7813"/>
          <a:stretch/>
        </p:blipFill>
        <p:spPr>
          <a:xfrm>
            <a:off x="414523" y="2395872"/>
            <a:ext cx="3368463" cy="224564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117AA28D-67D5-A6E7-5122-56E970411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421242">
            <a:off x="2492910" y="4259280"/>
            <a:ext cx="284266" cy="365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矢印: 下 4">
            <a:extLst>
              <a:ext uri="{FF2B5EF4-FFF2-40B4-BE49-F238E27FC236}">
                <a16:creationId xmlns:a16="http://schemas.microsoft.com/office/drawing/2014/main" id="{9BD2FF81-BD3D-E257-CF50-348BBD9A5F0F}"/>
              </a:ext>
            </a:extLst>
          </p:cNvPr>
          <p:cNvSpPr/>
          <p:nvPr/>
        </p:nvSpPr>
        <p:spPr>
          <a:xfrm>
            <a:off x="2271860" y="3324332"/>
            <a:ext cx="763571" cy="90466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 descr="心配している人のイラスト（男性） | かわいいフリー素材集 いらすとや">
            <a:extLst>
              <a:ext uri="{FF2B5EF4-FFF2-40B4-BE49-F238E27FC236}">
                <a16:creationId xmlns:a16="http://schemas.microsoft.com/office/drawing/2014/main" id="{081F785C-5871-B4DD-0896-63D90C726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50" y="2508579"/>
            <a:ext cx="1811290" cy="220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思考の吹き出し: 雲形 5">
            <a:extLst>
              <a:ext uri="{FF2B5EF4-FFF2-40B4-BE49-F238E27FC236}">
                <a16:creationId xmlns:a16="http://schemas.microsoft.com/office/drawing/2014/main" id="{80551451-D804-DB33-54AF-274136BA766E}"/>
              </a:ext>
            </a:extLst>
          </p:cNvPr>
          <p:cNvSpPr/>
          <p:nvPr/>
        </p:nvSpPr>
        <p:spPr>
          <a:xfrm>
            <a:off x="5746794" y="2479249"/>
            <a:ext cx="1751026" cy="1432875"/>
          </a:xfrm>
          <a:prstGeom prst="cloudCallout">
            <a:avLst>
              <a:gd name="adj1" fmla="val -62825"/>
              <a:gd name="adj2" fmla="val 37501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8B31D1B9-B1B3-D866-0883-6BB0DB0F3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421242">
            <a:off x="6120861" y="2460992"/>
            <a:ext cx="1047033" cy="1347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DBA7290-9758-325E-454C-FB0C93D5F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6100" y="2545817"/>
            <a:ext cx="2168089" cy="246997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EAA94779-9F81-83CF-29EA-43468EE64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421242">
            <a:off x="8115392" y="2915062"/>
            <a:ext cx="879713" cy="1132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矢印: 下カーブ 7">
            <a:extLst>
              <a:ext uri="{FF2B5EF4-FFF2-40B4-BE49-F238E27FC236}">
                <a16:creationId xmlns:a16="http://schemas.microsoft.com/office/drawing/2014/main" id="{B4E1CB77-87D5-49AD-F55E-34A3645065B6}"/>
              </a:ext>
            </a:extLst>
          </p:cNvPr>
          <p:cNvSpPr/>
          <p:nvPr/>
        </p:nvSpPr>
        <p:spPr>
          <a:xfrm>
            <a:off x="8419200" y="2508579"/>
            <a:ext cx="1573212" cy="5847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30" grpId="0"/>
      <p:bldP spid="37" grpId="0"/>
      <p:bldP spid="5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5BC7183-B197-A841-4B2A-9A1CCEB951B8}"/>
              </a:ext>
            </a:extLst>
          </p:cNvPr>
          <p:cNvSpPr/>
          <p:nvPr/>
        </p:nvSpPr>
        <p:spPr>
          <a:xfrm>
            <a:off x="304127" y="1395167"/>
            <a:ext cx="3585330" cy="43960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386807" y="350993"/>
            <a:ext cx="10981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生活で経験する具体例　その</a:t>
            </a: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(3)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75AED12-C365-89E7-987F-BEF72E2D3D66}"/>
              </a:ext>
            </a:extLst>
          </p:cNvPr>
          <p:cNvSpPr/>
          <p:nvPr/>
        </p:nvSpPr>
        <p:spPr>
          <a:xfrm>
            <a:off x="4018961" y="1395167"/>
            <a:ext cx="3585330" cy="4396033"/>
          </a:xfrm>
          <a:prstGeom prst="rect">
            <a:avLst/>
          </a:prstGeom>
          <a:solidFill>
            <a:srgbClr val="EEF7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C72BF4-F92A-716F-E2DD-4C0309CD54E0}"/>
              </a:ext>
            </a:extLst>
          </p:cNvPr>
          <p:cNvSpPr/>
          <p:nvPr/>
        </p:nvSpPr>
        <p:spPr>
          <a:xfrm>
            <a:off x="7733795" y="1395166"/>
            <a:ext cx="3585330" cy="4396033"/>
          </a:xfrm>
          <a:prstGeom prst="rect">
            <a:avLst/>
          </a:prstGeom>
          <a:solidFill>
            <a:srgbClr val="FFDDD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46110CF-0176-61C5-5EC7-9C7071DF8DD5}"/>
              </a:ext>
            </a:extLst>
          </p:cNvPr>
          <p:cNvSpPr/>
          <p:nvPr/>
        </p:nvSpPr>
        <p:spPr>
          <a:xfrm>
            <a:off x="304127" y="1386749"/>
            <a:ext cx="3585330" cy="8985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目配り：気づき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6F4DB78-0DA9-D502-89C0-54B8158D0161}"/>
              </a:ext>
            </a:extLst>
          </p:cNvPr>
          <p:cNvSpPr/>
          <p:nvPr/>
        </p:nvSpPr>
        <p:spPr>
          <a:xfrm>
            <a:off x="4018961" y="1395166"/>
            <a:ext cx="3585330" cy="89851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気配り：気づかい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BC3346A-317E-4A8E-D4DB-A7D26FF926A1}"/>
              </a:ext>
            </a:extLst>
          </p:cNvPr>
          <p:cNvSpPr/>
          <p:nvPr/>
        </p:nvSpPr>
        <p:spPr>
          <a:xfrm>
            <a:off x="7733795" y="1386749"/>
            <a:ext cx="3585330" cy="89851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心配り：動く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8CD5B8B-7809-3532-3836-94173CEE179C}"/>
              </a:ext>
            </a:extLst>
          </p:cNvPr>
          <p:cNvSpPr txBox="1"/>
          <p:nvPr/>
        </p:nvSpPr>
        <p:spPr>
          <a:xfrm>
            <a:off x="-94265" y="5100920"/>
            <a:ext cx="4414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「</a:t>
            </a:r>
            <a:r>
              <a:rPr lang="ja-JP" altLang="en-US" sz="3200" dirty="0">
                <a:solidFill>
                  <a:prstClr val="black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顔色が悪いな</a:t>
            </a:r>
            <a:r>
              <a:rPr lang="en-US" altLang="ja-JP" sz="3200" dirty="0">
                <a:solidFill>
                  <a:prstClr val="black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」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68EBF13-FA5E-E778-CC52-CB227FBD559D}"/>
              </a:ext>
            </a:extLst>
          </p:cNvPr>
          <p:cNvSpPr txBox="1"/>
          <p:nvPr/>
        </p:nvSpPr>
        <p:spPr>
          <a:xfrm>
            <a:off x="3871999" y="5102087"/>
            <a:ext cx="3879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「気分悪そう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…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」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291587B-8FD0-BEF6-D379-9158C64E8F3E}"/>
              </a:ext>
            </a:extLst>
          </p:cNvPr>
          <p:cNvSpPr txBox="1"/>
          <p:nvPr/>
        </p:nvSpPr>
        <p:spPr>
          <a:xfrm>
            <a:off x="7580453" y="4715121"/>
            <a:ext cx="3879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「体調悪そうだよ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休んだらどう？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」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E56F31D-F899-E661-D9C9-C33FD5F4C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94" y="2584682"/>
            <a:ext cx="2177128" cy="2351693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34AA543-2D05-6CCD-36A5-DCEF7FCE0EFE}"/>
              </a:ext>
            </a:extLst>
          </p:cNvPr>
          <p:cNvSpPr txBox="1"/>
          <p:nvPr/>
        </p:nvSpPr>
        <p:spPr>
          <a:xfrm>
            <a:off x="2226285" y="2703732"/>
            <a:ext cx="166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友人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27BB75F-EE59-35C0-7353-F943195F7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99" y="2505624"/>
            <a:ext cx="1950412" cy="2374931"/>
          </a:xfrm>
          <a:prstGeom prst="rect">
            <a:avLst/>
          </a:prstGeom>
        </p:spPr>
      </p:pic>
      <p:sp>
        <p:nvSpPr>
          <p:cNvPr id="32" name="思考の吹き出し: 雲形 31">
            <a:extLst>
              <a:ext uri="{FF2B5EF4-FFF2-40B4-BE49-F238E27FC236}">
                <a16:creationId xmlns:a16="http://schemas.microsoft.com/office/drawing/2014/main" id="{8A68047D-E58C-047B-1311-0951C6FCBB5B}"/>
              </a:ext>
            </a:extLst>
          </p:cNvPr>
          <p:cNvSpPr/>
          <p:nvPr/>
        </p:nvSpPr>
        <p:spPr>
          <a:xfrm>
            <a:off x="5746794" y="2479249"/>
            <a:ext cx="1751026" cy="1432875"/>
          </a:xfrm>
          <a:prstGeom prst="cloudCallout">
            <a:avLst>
              <a:gd name="adj1" fmla="val -62825"/>
              <a:gd name="adj2" fmla="val 37501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35C1C128-B5DC-8F41-A6D7-C3C69A5DE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544" y="2646526"/>
            <a:ext cx="938464" cy="101371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86546E4-EDE0-5824-062B-A6900898D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7004" y="2340713"/>
            <a:ext cx="1707441" cy="2300704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5ED93DED-16A4-2AA7-1C6E-7CA8434A2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1227" y="2295284"/>
            <a:ext cx="1636226" cy="1767421"/>
          </a:xfrm>
          <a:prstGeom prst="rect">
            <a:avLst/>
          </a:prstGeom>
        </p:spPr>
      </p:pic>
      <p:sp>
        <p:nvSpPr>
          <p:cNvPr id="18" name="吹き出し: 角を丸めた四角形 17">
            <a:extLst>
              <a:ext uri="{FF2B5EF4-FFF2-40B4-BE49-F238E27FC236}">
                <a16:creationId xmlns:a16="http://schemas.microsoft.com/office/drawing/2014/main" id="{891FE91E-300E-6372-0C12-5571B544DC74}"/>
              </a:ext>
            </a:extLst>
          </p:cNvPr>
          <p:cNvSpPr/>
          <p:nvPr/>
        </p:nvSpPr>
        <p:spPr>
          <a:xfrm>
            <a:off x="9217664" y="3888511"/>
            <a:ext cx="1634168" cy="613955"/>
          </a:xfrm>
          <a:prstGeom prst="wedgeRoundRectCallout">
            <a:avLst>
              <a:gd name="adj1" fmla="val -62944"/>
              <a:gd name="adj2" fmla="val -58798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休んだら？</a:t>
            </a:r>
          </a:p>
        </p:txBody>
      </p:sp>
    </p:spTree>
    <p:extLst>
      <p:ext uri="{BB962C8B-B14F-4D97-AF65-F5344CB8AC3E}">
        <p14:creationId xmlns:p14="http://schemas.microsoft.com/office/powerpoint/2010/main" val="172906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30" grpId="0"/>
      <p:bldP spid="37" grpId="0"/>
      <p:bldP spid="31" grpId="0"/>
      <p:bldP spid="3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411903" y="355790"/>
            <a:ext cx="1136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日常で</a:t>
            </a:r>
            <a:r>
              <a:rPr lang="ja-JP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</a:t>
            </a:r>
            <a:r>
              <a:rPr lang="ja-JP" altLang="en-US" sz="5400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配り</a:t>
            </a:r>
            <a:r>
              <a:rPr lang="ja-JP" altLang="en-US" sz="54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を意識して行動！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7AEE388-B9C8-46F2-79AC-EA70F57A2438}"/>
              </a:ext>
            </a:extLst>
          </p:cNvPr>
          <p:cNvSpPr/>
          <p:nvPr/>
        </p:nvSpPr>
        <p:spPr>
          <a:xfrm>
            <a:off x="311083" y="1417172"/>
            <a:ext cx="4345757" cy="8985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prstClr val="white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「３配り」なぜ必要？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42D8445-6983-FB92-A126-ACA566DE6DC8}"/>
              </a:ext>
            </a:extLst>
          </p:cNvPr>
          <p:cNvSpPr/>
          <p:nvPr/>
        </p:nvSpPr>
        <p:spPr>
          <a:xfrm>
            <a:off x="5486401" y="1417172"/>
            <a:ext cx="5626962" cy="8985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その結果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…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76CB8CF-D764-93E3-CE1F-A2478C224C7C}"/>
              </a:ext>
            </a:extLst>
          </p:cNvPr>
          <p:cNvSpPr/>
          <p:nvPr/>
        </p:nvSpPr>
        <p:spPr>
          <a:xfrm>
            <a:off x="311083" y="2438177"/>
            <a:ext cx="4345757" cy="32227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ACE23F2A-7EB2-AA65-8CCA-0F77FF82F4F3}"/>
              </a:ext>
            </a:extLst>
          </p:cNvPr>
          <p:cNvSpPr/>
          <p:nvPr/>
        </p:nvSpPr>
        <p:spPr>
          <a:xfrm>
            <a:off x="5486401" y="2439616"/>
            <a:ext cx="5626962" cy="3222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9D1E67E-6600-22F1-2334-274A91F2F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24" y="2465317"/>
            <a:ext cx="4092981" cy="2151176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468E9D3-20E2-B3AA-6735-B57770A1E536}"/>
              </a:ext>
            </a:extLst>
          </p:cNvPr>
          <p:cNvSpPr txBox="1"/>
          <p:nvPr/>
        </p:nvSpPr>
        <p:spPr>
          <a:xfrm>
            <a:off x="-210519" y="4643632"/>
            <a:ext cx="5388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相手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(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人・もの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)</a:t>
            </a:r>
            <a:r>
              <a:rPr lang="ja-JP" altLang="en-US" sz="3200" dirty="0">
                <a:solidFill>
                  <a:prstClr val="black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</a:t>
            </a:r>
            <a:endParaRPr lang="en-US" altLang="ja-JP" sz="3200" dirty="0">
              <a:solidFill>
                <a:prstClr val="black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嬉しい・喜んでくれる</a:t>
            </a: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13E96A21-48D8-87E4-FDAD-94F324E06366}"/>
              </a:ext>
            </a:extLst>
          </p:cNvPr>
          <p:cNvSpPr/>
          <p:nvPr/>
        </p:nvSpPr>
        <p:spPr>
          <a:xfrm>
            <a:off x="4760839" y="3351323"/>
            <a:ext cx="641023" cy="139644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EF04763-B401-7928-49B2-6A30612E0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860" y="2626555"/>
            <a:ext cx="1302433" cy="1250335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4D26047-B460-9D46-8641-4983B33C3E64}"/>
              </a:ext>
            </a:extLst>
          </p:cNvPr>
          <p:cNvSpPr txBox="1"/>
          <p:nvPr/>
        </p:nvSpPr>
        <p:spPr>
          <a:xfrm>
            <a:off x="6263722" y="2694871"/>
            <a:ext cx="5388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コミュニケーションが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うまくいくようになる。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DDB8B581-2DEB-B3DB-B1E7-A1D1A84EEBE9}"/>
              </a:ext>
            </a:extLst>
          </p:cNvPr>
          <p:cNvSpPr/>
          <p:nvPr/>
        </p:nvSpPr>
        <p:spPr>
          <a:xfrm rot="5400000">
            <a:off x="7979371" y="3546591"/>
            <a:ext cx="641023" cy="139644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4CED0DD-E727-3AFB-0066-27314305B4FD}"/>
              </a:ext>
            </a:extLst>
          </p:cNvPr>
          <p:cNvSpPr txBox="1"/>
          <p:nvPr/>
        </p:nvSpPr>
        <p:spPr>
          <a:xfrm>
            <a:off x="5486401" y="4681335"/>
            <a:ext cx="5711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仲良くなる！</a:t>
            </a:r>
          </a:p>
        </p:txBody>
      </p:sp>
    </p:spTree>
    <p:extLst>
      <p:ext uri="{BB962C8B-B14F-4D97-AF65-F5344CB8AC3E}">
        <p14:creationId xmlns:p14="http://schemas.microsoft.com/office/powerpoint/2010/main" val="328648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7" grpId="0" animBg="1"/>
      <p:bldP spid="28" grpId="0" animBg="1"/>
      <p:bldP spid="29" grpId="0" animBg="1"/>
      <p:bldP spid="38" grpId="0" animBg="1"/>
      <p:bldP spid="39" grpId="0"/>
      <p:bldP spid="3" grpId="0" animBg="1"/>
      <p:bldP spid="40" grpId="0"/>
      <p:bldP spid="41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レーム 3">
            <a:extLst>
              <a:ext uri="{FF2B5EF4-FFF2-40B4-BE49-F238E27FC236}">
                <a16:creationId xmlns:a16="http://schemas.microsoft.com/office/drawing/2014/main" id="{0739DB1A-5AD1-1B86-C170-0CD7171F5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7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円柱 11">
            <a:extLst>
              <a:ext uri="{FF2B5EF4-FFF2-40B4-BE49-F238E27FC236}">
                <a16:creationId xmlns:a16="http://schemas.microsoft.com/office/drawing/2014/main" id="{34F91A24-5361-BBF6-94FA-0E26F26BFAE6}"/>
              </a:ext>
            </a:extLst>
          </p:cNvPr>
          <p:cNvSpPr/>
          <p:nvPr/>
        </p:nvSpPr>
        <p:spPr>
          <a:xfrm rot="5400000">
            <a:off x="10461525" y="5860026"/>
            <a:ext cx="196645" cy="1435510"/>
          </a:xfrm>
          <a:prstGeom prst="ca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柱 12">
            <a:extLst>
              <a:ext uri="{FF2B5EF4-FFF2-40B4-BE49-F238E27FC236}">
                <a16:creationId xmlns:a16="http://schemas.microsoft.com/office/drawing/2014/main" id="{297D0CCE-4CFC-B281-9F28-F17D6EE0218E}"/>
              </a:ext>
            </a:extLst>
          </p:cNvPr>
          <p:cNvSpPr/>
          <p:nvPr/>
        </p:nvSpPr>
        <p:spPr>
          <a:xfrm rot="5400000">
            <a:off x="8858867" y="5869858"/>
            <a:ext cx="196645" cy="1435510"/>
          </a:xfrm>
          <a:prstGeom prst="can">
            <a:avLst/>
          </a:prstGeom>
          <a:solidFill>
            <a:srgbClr val="FF33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円柱 13">
            <a:extLst>
              <a:ext uri="{FF2B5EF4-FFF2-40B4-BE49-F238E27FC236}">
                <a16:creationId xmlns:a16="http://schemas.microsoft.com/office/drawing/2014/main" id="{FAF44845-C090-F174-F21F-7FF83C011FC1}"/>
              </a:ext>
            </a:extLst>
          </p:cNvPr>
          <p:cNvSpPr/>
          <p:nvPr/>
        </p:nvSpPr>
        <p:spPr>
          <a:xfrm rot="5400000">
            <a:off x="7256209" y="5869857"/>
            <a:ext cx="196645" cy="1435510"/>
          </a:xfrm>
          <a:prstGeom prst="can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円柱 14">
            <a:extLst>
              <a:ext uri="{FF2B5EF4-FFF2-40B4-BE49-F238E27FC236}">
                <a16:creationId xmlns:a16="http://schemas.microsoft.com/office/drawing/2014/main" id="{77AA4B86-3C0E-DF98-838B-1989D62A74DA}"/>
              </a:ext>
            </a:extLst>
          </p:cNvPr>
          <p:cNvSpPr/>
          <p:nvPr/>
        </p:nvSpPr>
        <p:spPr>
          <a:xfrm rot="5400000">
            <a:off x="5653551" y="5860027"/>
            <a:ext cx="196645" cy="1435510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637F122-06AB-A926-E410-0FA22662A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2" t="29936" r="11806" b="30065"/>
          <a:stretch/>
        </p:blipFill>
        <p:spPr>
          <a:xfrm>
            <a:off x="435079" y="5791200"/>
            <a:ext cx="2199965" cy="936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854D0B-7D8F-39CE-B408-7A6C0C30A130}"/>
              </a:ext>
            </a:extLst>
          </p:cNvPr>
          <p:cNvSpPr txBox="1"/>
          <p:nvPr/>
        </p:nvSpPr>
        <p:spPr>
          <a:xfrm>
            <a:off x="11217361" y="609600"/>
            <a:ext cx="738664" cy="5687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月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　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日直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〇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×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△□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52DFD49-8921-7F71-AE22-0E33539B2E40}"/>
              </a:ext>
            </a:extLst>
          </p:cNvPr>
          <p:cNvSpPr txBox="1"/>
          <p:nvPr/>
        </p:nvSpPr>
        <p:spPr>
          <a:xfrm>
            <a:off x="587832" y="343611"/>
            <a:ext cx="1136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rPr>
              <a:t>３配り</a:t>
            </a:r>
            <a:r>
              <a:rPr lang="ja-JP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で行動することで</a:t>
            </a:r>
            <a:r>
              <a:rPr lang="en-US" altLang="ja-JP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657B6A9-891A-6301-A1CC-30DB0B5CF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91" y="1229785"/>
            <a:ext cx="2019112" cy="2019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E020E14-97C5-1ED8-75CD-F8068796E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0764" y="1273851"/>
            <a:ext cx="2019112" cy="2019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5A2C66C8-6436-20C1-998F-63C37A6867F0}"/>
              </a:ext>
            </a:extLst>
          </p:cNvPr>
          <p:cNvSpPr/>
          <p:nvPr/>
        </p:nvSpPr>
        <p:spPr>
          <a:xfrm>
            <a:off x="2360291" y="1837421"/>
            <a:ext cx="1201665" cy="464562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9DD60C0E-CDCA-2DEF-FD32-5B5C5D74D431}"/>
              </a:ext>
            </a:extLst>
          </p:cNvPr>
          <p:cNvSpPr/>
          <p:nvPr/>
        </p:nvSpPr>
        <p:spPr>
          <a:xfrm flipH="1">
            <a:off x="2297698" y="2247807"/>
            <a:ext cx="1201665" cy="46456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C3EE04F-9E58-DBA5-43CF-44B1AF0F3E72}"/>
              </a:ext>
            </a:extLst>
          </p:cNvPr>
          <p:cNvSpPr txBox="1"/>
          <p:nvPr/>
        </p:nvSpPr>
        <p:spPr>
          <a:xfrm>
            <a:off x="1900755" y="1401938"/>
            <a:ext cx="2118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３配り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B49578A-A38F-0FD5-FD15-5B6AB5815021}"/>
              </a:ext>
            </a:extLst>
          </p:cNvPr>
          <p:cNvSpPr txBox="1"/>
          <p:nvPr/>
        </p:nvSpPr>
        <p:spPr>
          <a:xfrm>
            <a:off x="1724243" y="2686329"/>
            <a:ext cx="2534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幸せ・喜び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AA770F4-6EF4-906D-E5C6-7885EFF0A9BC}"/>
              </a:ext>
            </a:extLst>
          </p:cNvPr>
          <p:cNvSpPr/>
          <p:nvPr/>
        </p:nvSpPr>
        <p:spPr>
          <a:xfrm>
            <a:off x="477850" y="3328157"/>
            <a:ext cx="5155016" cy="1673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相手が幸せ</a:t>
            </a:r>
            <a:r>
              <a:rPr kumimoji="1" lang="en-US" altLang="ja-JP" sz="2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&amp;</a:t>
            </a:r>
            <a:r>
              <a:rPr kumimoji="1" lang="ja-JP" altLang="en-US" sz="2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喜び</a:t>
            </a:r>
            <a:endParaRPr kumimoji="1" lang="en-US" altLang="ja-JP" sz="28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自分</a:t>
            </a:r>
            <a:r>
              <a:rPr kumimoji="1" lang="en-US" altLang="ja-JP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+</a:t>
            </a:r>
            <a:r>
              <a:rPr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他人</a:t>
            </a:r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の幸せ</a:t>
            </a:r>
            <a:r>
              <a:rPr kumimoji="1" lang="en-US" altLang="ja-JP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&amp;</a:t>
            </a:r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喜びに！</a:t>
            </a: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5972F4F3-38F8-69F2-EDF0-1146216D38A7}"/>
              </a:ext>
            </a:extLst>
          </p:cNvPr>
          <p:cNvSpPr/>
          <p:nvPr/>
        </p:nvSpPr>
        <p:spPr>
          <a:xfrm rot="5400000">
            <a:off x="2756395" y="3739840"/>
            <a:ext cx="402870" cy="74545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494D2B9-6008-E766-782C-93D3BA9A6972}"/>
              </a:ext>
            </a:extLst>
          </p:cNvPr>
          <p:cNvSpPr/>
          <p:nvPr/>
        </p:nvSpPr>
        <p:spPr>
          <a:xfrm>
            <a:off x="477850" y="3328157"/>
            <a:ext cx="5155016" cy="16731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？？？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60BFED4-01FB-F042-C958-7AEDFF923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0037" y="1153641"/>
            <a:ext cx="2439362" cy="2207622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9B378B2F-E203-8148-F5DF-B2E3661D209D}"/>
              </a:ext>
            </a:extLst>
          </p:cNvPr>
          <p:cNvSpPr/>
          <p:nvPr/>
        </p:nvSpPr>
        <p:spPr>
          <a:xfrm>
            <a:off x="6062345" y="3328157"/>
            <a:ext cx="5155016" cy="1673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相手の気持ちが分かる</a:t>
            </a:r>
            <a:endParaRPr kumimoji="1" lang="en-US" altLang="ja-JP" sz="28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2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予測もできるようになる！</a:t>
            </a:r>
            <a:endParaRPr kumimoji="1" lang="en-US" altLang="ja-JP" sz="28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FB92CDEC-4C86-BE4E-7100-06DEEF2C5DC0}"/>
              </a:ext>
            </a:extLst>
          </p:cNvPr>
          <p:cNvSpPr/>
          <p:nvPr/>
        </p:nvSpPr>
        <p:spPr>
          <a:xfrm>
            <a:off x="6062345" y="3327492"/>
            <a:ext cx="5155016" cy="16731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？？？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EA31533-2E5C-4356-F7B5-3A2AAB3E303D}"/>
              </a:ext>
            </a:extLst>
          </p:cNvPr>
          <p:cNvSpPr/>
          <p:nvPr/>
        </p:nvSpPr>
        <p:spPr>
          <a:xfrm>
            <a:off x="477850" y="5070474"/>
            <a:ext cx="10739511" cy="72208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もっと相手を幸せにしてあげたいという温かい気持ちに！</a:t>
            </a:r>
            <a:endParaRPr kumimoji="1" lang="ja-JP" altLang="en-US" sz="2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981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5" grpId="0"/>
      <p:bldP spid="26" grpId="0"/>
      <p:bldP spid="31" grpId="0" animBg="1"/>
      <p:bldP spid="37" grpId="0" animBg="1"/>
      <p:bldP spid="17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808</Words>
  <Application>Microsoft Office PowerPoint</Application>
  <PresentationFormat>ワイド画面</PresentationFormat>
  <Paragraphs>151</Paragraphs>
  <Slides>17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2" baseType="lpstr"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 </dc:creator>
  <cp:lastModifiedBy>福田 邦夫</cp:lastModifiedBy>
  <cp:revision>9</cp:revision>
  <dcterms:created xsi:type="dcterms:W3CDTF">2022-05-15T05:42:27Z</dcterms:created>
  <dcterms:modified xsi:type="dcterms:W3CDTF">2022-08-09T00:01:58Z</dcterms:modified>
</cp:coreProperties>
</file>